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293" r:id="rId3"/>
    <p:sldId id="295" r:id="rId4"/>
    <p:sldId id="257" r:id="rId5"/>
    <p:sldId id="278" r:id="rId6"/>
    <p:sldId id="277" r:id="rId7"/>
    <p:sldId id="276" r:id="rId8"/>
    <p:sldId id="275" r:id="rId9"/>
    <p:sldId id="274" r:id="rId10"/>
    <p:sldId id="273" r:id="rId11"/>
    <p:sldId id="272" r:id="rId12"/>
    <p:sldId id="271" r:id="rId13"/>
    <p:sldId id="270" r:id="rId14"/>
    <p:sldId id="269" r:id="rId15"/>
    <p:sldId id="268" r:id="rId16"/>
    <p:sldId id="267" r:id="rId17"/>
    <p:sldId id="266" r:id="rId18"/>
    <p:sldId id="279" r:id="rId19"/>
    <p:sldId id="280" r:id="rId20"/>
    <p:sldId id="281" r:id="rId21"/>
    <p:sldId id="282" r:id="rId22"/>
    <p:sldId id="283" r:id="rId23"/>
    <p:sldId id="284" r:id="rId24"/>
    <p:sldId id="285" r:id="rId25"/>
    <p:sldId id="287" r:id="rId26"/>
    <p:sldId id="297" r:id="rId27"/>
    <p:sldId id="298" r:id="rId28"/>
    <p:sldId id="299" r:id="rId29"/>
    <p:sldId id="301" r:id="rId30"/>
    <p:sldId id="300" r:id="rId31"/>
    <p:sldId id="296" r:id="rId32"/>
    <p:sldId id="291" r:id="rId33"/>
    <p:sldId id="292" r:id="rId34"/>
    <p:sldId id="286" r:id="rId35"/>
    <p:sldId id="288" r:id="rId36"/>
    <p:sldId id="289" r:id="rId37"/>
    <p:sldId id="290" r:id="rId38"/>
    <p:sldId id="30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A5828-1695-33D4-49F7-0B1A8CCB93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A095A2B-94DC-1D83-6802-05AA8A4754D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6A99C9A-2C52-4636-84E8-469D4C1A13E5}" type="datetimeFigureOut">
              <a:rPr lang="en-US"/>
              <a:pPr>
                <a:defRPr/>
              </a:pPr>
              <a:t>6/6/2023</a:t>
            </a:fld>
            <a:endParaRPr lang="en-US"/>
          </a:p>
        </p:txBody>
      </p:sp>
      <p:sp>
        <p:nvSpPr>
          <p:cNvPr id="4" name="Slide Image Placeholder 3">
            <a:extLst>
              <a:ext uri="{FF2B5EF4-FFF2-40B4-BE49-F238E27FC236}">
                <a16:creationId xmlns:a16="http://schemas.microsoft.com/office/drawing/2014/main" id="{3BC45BA3-CB78-834C-76CF-5F0A849696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2B31FF1-8644-8E7F-F5CD-C30C6021F1D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266034-7167-FCA6-A679-5B9FABCBED6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6A52FE1-D51F-BD26-137F-F0611051550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09D4FC-B99E-4CD0-BE24-45FDBE35F9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44DE1D3-A1E4-F0D8-4625-004D3A0D551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D0F1C106-B530-494D-66E8-F918B0BF656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18C03A4-9B3C-9517-FBE3-ACC9F905CB3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16208568-411E-2525-6718-4E4E7601FC8D}"/>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A1CB55D-725D-AA23-6861-97D712EBFBF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58822252-4560-6016-9E39-3B9821D435D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D452FBE-5F7A-40E6-5E84-7C9FBA5051D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3900C8E1-EA49-8E0A-F487-0CA8FA190A1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1BBF9A2-E1BA-F3E9-E12F-4EE8EED2F22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E25061FE-0EF6-0FB7-585E-5DFDA8E95CF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6672D4C-6560-FC59-E063-342313C880C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02322578-5A10-FA7E-4F98-2F4CF87E7BC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6625FF2-9D55-BB1A-04F1-824406702F2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99F8B2F0-3742-8209-034C-3F1A641039A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28E9C10-F73D-E3BE-7F63-94EFAB24A89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50C2F6DA-849F-A95D-50C4-1A01C552407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11A6F7E-981A-B589-39BE-6351A918464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BD373A3D-4421-9D3F-32D3-28D4477A756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33C0D10-8002-B804-D283-6438F374E1A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4870DE75-C15C-0912-98A2-DB3029C2E69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17E74B0-4FA0-79E0-35ED-ED255AE8D9D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5D585DEB-FDBA-6AAB-2065-2035BCC0084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03A0A06-44E8-BB99-E3F7-A82CECFDBE0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CA2EAA16-8AB6-BD4C-5A94-98845283005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025AF5B-C6DF-90A5-F1E4-350BA7A944A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6670FDF8-6C01-2638-5B71-772233AD09BD}"/>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18BADC9-4CF0-B069-6DAE-64DBB25BFC0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5227F2A8-B9C0-98C4-C62C-A619D5E87DB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70B9E88-6FFC-1031-98D5-806039C775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F87190A-FC62-3AE2-594D-E1A7CCA4B5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82F56C6C-57A3-81A2-F0A2-72EB420CA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37A442-E287-4B90-A64D-26BC74887E14}"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4F65A65-71C0-055B-CBD6-D26F9EC0FB3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E6B39873-DAFA-F12F-05E6-D5CDD5C6414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25C9A52-C1A7-BAE7-9807-B88EE0B733C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9C15BCC7-4275-B69E-FAAC-EC6FBC99D09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7721D5E-54BD-32EA-AF64-4169A913AA8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ECD52EFB-4B77-F8F2-CB6E-28433357E3A0}"/>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1BFB576-30A1-CDEA-8CDF-2CF40E8C510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F9672EBF-5B59-7B74-E9AA-4434F638163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5E0571D-8473-0DB3-604A-1A563F8CAB3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FC373CDD-EECE-78DF-0C92-E43E13B4D9E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BA92728-0886-3E61-178D-F36245809EF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817BF4D3-532E-F227-74EA-8BA2343E5F9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8F97DF1-6126-0165-5506-E2EAE71A1E6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BF6BF483-F8C3-592C-5C84-52C4FDBC0B2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0A6A1A4-4478-0560-7450-77668D75A9D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7F5F9340-33B5-2352-B107-C7EEDECD877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280371-02BE-C3B0-13EA-619C628754F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AB884876-A395-5983-9DCB-83F7F7DF131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F8E0DD1-4262-4EE6-CF31-0EE3087C559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BB2DCFF1-7A01-4DCC-8BDB-B4C68FB9089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59717FD-E1AB-31B0-0BB7-21EE5DD5A3C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a:extLst>
              <a:ext uri="{FF2B5EF4-FFF2-40B4-BE49-F238E27FC236}">
                <a16:creationId xmlns:a16="http://schemas.microsoft.com/office/drawing/2014/main" id="{99904A5B-4FD6-3119-69DC-ADB95BD5726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DF4FE54-D769-E2A4-CDFE-E8945360EC5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D4268379-4B09-C37E-5229-E081D8EF4B1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AC767D7-126C-26BB-F3C5-77E35729C76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F19DBAF4-A07A-8CF4-8976-78B9C31FE9E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34E7862-0649-6A9B-EAFF-686D572F82F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5B575ED1-9BF0-1807-16EF-7E6EDC81BA6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A685BF6-B1F3-3467-AAAC-FB1B8FC6F87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a:extLst>
              <a:ext uri="{FF2B5EF4-FFF2-40B4-BE49-F238E27FC236}">
                <a16:creationId xmlns:a16="http://schemas.microsoft.com/office/drawing/2014/main" id="{C49BD5C1-4416-91AD-98E8-E67F2B74370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AA08C-0DC8-F1DC-4ABA-BDB3D36F223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ADE2B308-206F-8A70-BF43-7CFFBD142A0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D6FE265-F00C-5746-94BA-09175F374D04}"/>
              </a:ext>
            </a:extLst>
          </p:cNvPr>
          <p:cNvSpPr>
            <a:spLocks noGrp="1" noRot="1" noChangeAspect="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2FE2B9D-B2C8-2A11-1A1D-F64123F150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1140" name="Slide Number Placeholder 3">
            <a:extLst>
              <a:ext uri="{FF2B5EF4-FFF2-40B4-BE49-F238E27FC236}">
                <a16:creationId xmlns:a16="http://schemas.microsoft.com/office/drawing/2014/main" id="{1F02058A-8A2A-0098-49E4-705BAEA7F4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6EB8E55-03A7-4EA7-A64B-3B0F50C4AD78}" type="slidenum">
              <a:rPr lang="en-GB" altLang="en-US" sz="1200">
                <a:latin typeface="Calibri" panose="020F0502020204030204" pitchFamily="34" charset="0"/>
                <a:cs typeface="Times New Roman" panose="02020603050405020304" pitchFamily="18" charset="0"/>
              </a:rPr>
              <a:pPr algn="r" eaLnBrk="1" hangingPunct="1"/>
              <a:t>38</a:t>
            </a:fld>
            <a:endParaRPr lang="en-GB" altLang="en-US" sz="1200">
              <a:latin typeface="Calibri" panose="020F0502020204030204" pitchFamily="34"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98138B4-3C23-7633-CAEB-9BC5A8847B5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8DD209F8-DBEA-7D4C-1814-22D3C26FBCA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9D9A971-FCBE-C4A0-4F05-BB882C21651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1B5226C4-E885-CB57-B7F7-832FEB12834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8DCC47C-D9CF-A4A2-719B-13902BF02E6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63365230-8339-E0F6-6CE2-5EB35ECBFF0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41D8A80-1023-D3CE-7593-B2891A84A4D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D00EDA8D-441F-6829-87FA-76636296829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AF52564-6062-97AD-6DF2-3AA61AA0206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28CB66B9-0AD2-918D-ABF8-55116CC0375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62BDEA7-6874-2D49-AA96-8A0C929B200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31DBD76C-1307-EA93-1B43-E9B67CB72EB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75AB94-184E-D5EA-5FB2-B7DBC0390024}"/>
              </a:ext>
            </a:extLst>
          </p:cNvPr>
          <p:cNvSpPr>
            <a:spLocks noGrp="1"/>
          </p:cNvSpPr>
          <p:nvPr>
            <p:ph type="dt" sz="half" idx="10"/>
          </p:nvPr>
        </p:nvSpPr>
        <p:spPr/>
        <p:txBody>
          <a:bodyPr/>
          <a:lstStyle>
            <a:lvl1pPr>
              <a:defRPr/>
            </a:lvl1pPr>
          </a:lstStyle>
          <a:p>
            <a:pPr>
              <a:defRPr/>
            </a:pPr>
            <a:fld id="{7B106F00-30D2-488F-A638-D69AB49E3F1A}" type="datetimeFigureOut">
              <a:rPr lang="en-US"/>
              <a:pPr>
                <a:defRPr/>
              </a:pPr>
              <a:t>6/6/2023</a:t>
            </a:fld>
            <a:endParaRPr lang="en-US"/>
          </a:p>
        </p:txBody>
      </p:sp>
      <p:sp>
        <p:nvSpPr>
          <p:cNvPr id="5" name="Footer Placeholder 4">
            <a:extLst>
              <a:ext uri="{FF2B5EF4-FFF2-40B4-BE49-F238E27FC236}">
                <a16:creationId xmlns:a16="http://schemas.microsoft.com/office/drawing/2014/main" id="{06A871A8-2326-7996-2907-4906F4B33A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56746E-0FCB-1722-FB45-3618EBBC09A4}"/>
              </a:ext>
            </a:extLst>
          </p:cNvPr>
          <p:cNvSpPr>
            <a:spLocks noGrp="1"/>
          </p:cNvSpPr>
          <p:nvPr>
            <p:ph type="sldNum" sz="quarter" idx="12"/>
          </p:nvPr>
        </p:nvSpPr>
        <p:spPr/>
        <p:txBody>
          <a:bodyPr/>
          <a:lstStyle>
            <a:lvl1pPr>
              <a:defRPr/>
            </a:lvl1pPr>
          </a:lstStyle>
          <a:p>
            <a:fld id="{114AB382-B57C-4DCA-8681-8523E8F0D82E}" type="slidenum">
              <a:rPr lang="en-US" altLang="en-US"/>
              <a:pPr/>
              <a:t>‹#›</a:t>
            </a:fld>
            <a:endParaRPr lang="en-US" altLang="en-US"/>
          </a:p>
        </p:txBody>
      </p:sp>
    </p:spTree>
    <p:extLst>
      <p:ext uri="{BB962C8B-B14F-4D97-AF65-F5344CB8AC3E}">
        <p14:creationId xmlns:p14="http://schemas.microsoft.com/office/powerpoint/2010/main" val="34515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F9380-3F05-F48B-F2F8-CD1AC22CB84C}"/>
              </a:ext>
            </a:extLst>
          </p:cNvPr>
          <p:cNvSpPr>
            <a:spLocks noGrp="1"/>
          </p:cNvSpPr>
          <p:nvPr>
            <p:ph type="dt" sz="half" idx="10"/>
          </p:nvPr>
        </p:nvSpPr>
        <p:spPr/>
        <p:txBody>
          <a:bodyPr/>
          <a:lstStyle>
            <a:lvl1pPr>
              <a:defRPr/>
            </a:lvl1pPr>
          </a:lstStyle>
          <a:p>
            <a:pPr>
              <a:defRPr/>
            </a:pPr>
            <a:fld id="{7FE2EB46-1EBA-4749-A4B7-5D0DB84C01A6}" type="datetimeFigureOut">
              <a:rPr lang="en-US"/>
              <a:pPr>
                <a:defRPr/>
              </a:pPr>
              <a:t>6/6/2023</a:t>
            </a:fld>
            <a:endParaRPr lang="en-US"/>
          </a:p>
        </p:txBody>
      </p:sp>
      <p:sp>
        <p:nvSpPr>
          <p:cNvPr id="5" name="Footer Placeholder 4">
            <a:extLst>
              <a:ext uri="{FF2B5EF4-FFF2-40B4-BE49-F238E27FC236}">
                <a16:creationId xmlns:a16="http://schemas.microsoft.com/office/drawing/2014/main" id="{B88BEE75-A7C2-EAC6-80A0-9ED9C7CCE9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E95E08-88F9-0C56-8BD3-D59D6819CFC7}"/>
              </a:ext>
            </a:extLst>
          </p:cNvPr>
          <p:cNvSpPr>
            <a:spLocks noGrp="1"/>
          </p:cNvSpPr>
          <p:nvPr>
            <p:ph type="sldNum" sz="quarter" idx="12"/>
          </p:nvPr>
        </p:nvSpPr>
        <p:spPr/>
        <p:txBody>
          <a:bodyPr/>
          <a:lstStyle>
            <a:lvl1pPr>
              <a:defRPr/>
            </a:lvl1pPr>
          </a:lstStyle>
          <a:p>
            <a:fld id="{DEF09F7C-972E-4C9B-A812-C96A0E78B9E2}" type="slidenum">
              <a:rPr lang="en-US" altLang="en-US"/>
              <a:pPr/>
              <a:t>‹#›</a:t>
            </a:fld>
            <a:endParaRPr lang="en-US" altLang="en-US"/>
          </a:p>
        </p:txBody>
      </p:sp>
    </p:spTree>
    <p:extLst>
      <p:ext uri="{BB962C8B-B14F-4D97-AF65-F5344CB8AC3E}">
        <p14:creationId xmlns:p14="http://schemas.microsoft.com/office/powerpoint/2010/main" val="263784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63F7-54E0-D438-4CEB-084EAF6F30A2}"/>
              </a:ext>
            </a:extLst>
          </p:cNvPr>
          <p:cNvSpPr>
            <a:spLocks noGrp="1"/>
          </p:cNvSpPr>
          <p:nvPr>
            <p:ph type="dt" sz="half" idx="10"/>
          </p:nvPr>
        </p:nvSpPr>
        <p:spPr/>
        <p:txBody>
          <a:bodyPr/>
          <a:lstStyle>
            <a:lvl1pPr>
              <a:defRPr/>
            </a:lvl1pPr>
          </a:lstStyle>
          <a:p>
            <a:pPr>
              <a:defRPr/>
            </a:pPr>
            <a:fld id="{AAC6A433-C5B8-428B-AA80-0EB751A0B127}" type="datetimeFigureOut">
              <a:rPr lang="en-US"/>
              <a:pPr>
                <a:defRPr/>
              </a:pPr>
              <a:t>6/6/2023</a:t>
            </a:fld>
            <a:endParaRPr lang="en-US"/>
          </a:p>
        </p:txBody>
      </p:sp>
      <p:sp>
        <p:nvSpPr>
          <p:cNvPr id="5" name="Footer Placeholder 4">
            <a:extLst>
              <a:ext uri="{FF2B5EF4-FFF2-40B4-BE49-F238E27FC236}">
                <a16:creationId xmlns:a16="http://schemas.microsoft.com/office/drawing/2014/main" id="{7F1B5F5E-406E-00B9-B240-4FCC2FEBEE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A5C28-39A7-DE42-0E82-7814F7420109}"/>
              </a:ext>
            </a:extLst>
          </p:cNvPr>
          <p:cNvSpPr>
            <a:spLocks noGrp="1"/>
          </p:cNvSpPr>
          <p:nvPr>
            <p:ph type="sldNum" sz="quarter" idx="12"/>
          </p:nvPr>
        </p:nvSpPr>
        <p:spPr/>
        <p:txBody>
          <a:bodyPr/>
          <a:lstStyle>
            <a:lvl1pPr>
              <a:defRPr/>
            </a:lvl1pPr>
          </a:lstStyle>
          <a:p>
            <a:fld id="{B0DF0747-E208-4BF6-A2E1-303BA73133C3}" type="slidenum">
              <a:rPr lang="en-US" altLang="en-US"/>
              <a:pPr/>
              <a:t>‹#›</a:t>
            </a:fld>
            <a:endParaRPr lang="en-US" altLang="en-US"/>
          </a:p>
        </p:txBody>
      </p:sp>
    </p:spTree>
    <p:extLst>
      <p:ext uri="{BB962C8B-B14F-4D97-AF65-F5344CB8AC3E}">
        <p14:creationId xmlns:p14="http://schemas.microsoft.com/office/powerpoint/2010/main" val="24813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FCF4-8073-054C-8FE9-71403A9AA7D7}"/>
              </a:ext>
            </a:extLst>
          </p:cNvPr>
          <p:cNvSpPr>
            <a:spLocks noGrp="1"/>
          </p:cNvSpPr>
          <p:nvPr>
            <p:ph type="dt" sz="half" idx="10"/>
          </p:nvPr>
        </p:nvSpPr>
        <p:spPr/>
        <p:txBody>
          <a:bodyPr/>
          <a:lstStyle>
            <a:lvl1pPr>
              <a:defRPr/>
            </a:lvl1pPr>
          </a:lstStyle>
          <a:p>
            <a:pPr>
              <a:defRPr/>
            </a:pPr>
            <a:fld id="{13508D83-D8F1-4D83-9B06-9F90015FF93A}" type="datetimeFigureOut">
              <a:rPr lang="en-US"/>
              <a:pPr>
                <a:defRPr/>
              </a:pPr>
              <a:t>6/6/2023</a:t>
            </a:fld>
            <a:endParaRPr lang="en-US"/>
          </a:p>
        </p:txBody>
      </p:sp>
      <p:sp>
        <p:nvSpPr>
          <p:cNvPr id="5" name="Footer Placeholder 4">
            <a:extLst>
              <a:ext uri="{FF2B5EF4-FFF2-40B4-BE49-F238E27FC236}">
                <a16:creationId xmlns:a16="http://schemas.microsoft.com/office/drawing/2014/main" id="{6EE248A4-34D1-724E-2ED6-40E38E8BCE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747F29-62A1-7FEE-0B6C-1C4F616507BD}"/>
              </a:ext>
            </a:extLst>
          </p:cNvPr>
          <p:cNvSpPr>
            <a:spLocks noGrp="1"/>
          </p:cNvSpPr>
          <p:nvPr>
            <p:ph type="sldNum" sz="quarter" idx="12"/>
          </p:nvPr>
        </p:nvSpPr>
        <p:spPr/>
        <p:txBody>
          <a:bodyPr/>
          <a:lstStyle>
            <a:lvl1pPr>
              <a:defRPr/>
            </a:lvl1pPr>
          </a:lstStyle>
          <a:p>
            <a:fld id="{16C6F3B1-58A9-4BA3-BBC0-2A2F47AB4ADF}" type="slidenum">
              <a:rPr lang="en-US" altLang="en-US"/>
              <a:pPr/>
              <a:t>‹#›</a:t>
            </a:fld>
            <a:endParaRPr lang="en-US" altLang="en-US"/>
          </a:p>
        </p:txBody>
      </p:sp>
    </p:spTree>
    <p:extLst>
      <p:ext uri="{BB962C8B-B14F-4D97-AF65-F5344CB8AC3E}">
        <p14:creationId xmlns:p14="http://schemas.microsoft.com/office/powerpoint/2010/main" val="177021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7FD17-4B20-3A16-44CA-752C794598A4}"/>
              </a:ext>
            </a:extLst>
          </p:cNvPr>
          <p:cNvSpPr>
            <a:spLocks noGrp="1"/>
          </p:cNvSpPr>
          <p:nvPr>
            <p:ph type="dt" sz="half" idx="10"/>
          </p:nvPr>
        </p:nvSpPr>
        <p:spPr/>
        <p:txBody>
          <a:bodyPr/>
          <a:lstStyle>
            <a:lvl1pPr>
              <a:defRPr/>
            </a:lvl1pPr>
          </a:lstStyle>
          <a:p>
            <a:pPr>
              <a:defRPr/>
            </a:pPr>
            <a:fld id="{E263A19B-F59B-4260-B9C5-6E47B6B9F0D6}" type="datetimeFigureOut">
              <a:rPr lang="en-US"/>
              <a:pPr>
                <a:defRPr/>
              </a:pPr>
              <a:t>6/6/2023</a:t>
            </a:fld>
            <a:endParaRPr lang="en-US"/>
          </a:p>
        </p:txBody>
      </p:sp>
      <p:sp>
        <p:nvSpPr>
          <p:cNvPr id="5" name="Footer Placeholder 4">
            <a:extLst>
              <a:ext uri="{FF2B5EF4-FFF2-40B4-BE49-F238E27FC236}">
                <a16:creationId xmlns:a16="http://schemas.microsoft.com/office/drawing/2014/main" id="{D4AD171C-5417-C6CE-7458-5027C94DAD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113953-7535-0EB6-23DA-A08D70C1FDB8}"/>
              </a:ext>
            </a:extLst>
          </p:cNvPr>
          <p:cNvSpPr>
            <a:spLocks noGrp="1"/>
          </p:cNvSpPr>
          <p:nvPr>
            <p:ph type="sldNum" sz="quarter" idx="12"/>
          </p:nvPr>
        </p:nvSpPr>
        <p:spPr/>
        <p:txBody>
          <a:bodyPr/>
          <a:lstStyle>
            <a:lvl1pPr>
              <a:defRPr/>
            </a:lvl1pPr>
          </a:lstStyle>
          <a:p>
            <a:fld id="{8900FEE1-5A98-41ED-8DF2-E49EBC6F7E78}" type="slidenum">
              <a:rPr lang="en-US" altLang="en-US"/>
              <a:pPr/>
              <a:t>‹#›</a:t>
            </a:fld>
            <a:endParaRPr lang="en-US" altLang="en-US"/>
          </a:p>
        </p:txBody>
      </p:sp>
    </p:spTree>
    <p:extLst>
      <p:ext uri="{BB962C8B-B14F-4D97-AF65-F5344CB8AC3E}">
        <p14:creationId xmlns:p14="http://schemas.microsoft.com/office/powerpoint/2010/main" val="108104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5D51621-25A4-71EA-C4ED-F1AC77669D88}"/>
              </a:ext>
            </a:extLst>
          </p:cNvPr>
          <p:cNvSpPr>
            <a:spLocks noGrp="1"/>
          </p:cNvSpPr>
          <p:nvPr>
            <p:ph type="dt" sz="half" idx="10"/>
          </p:nvPr>
        </p:nvSpPr>
        <p:spPr/>
        <p:txBody>
          <a:bodyPr/>
          <a:lstStyle>
            <a:lvl1pPr>
              <a:defRPr/>
            </a:lvl1pPr>
          </a:lstStyle>
          <a:p>
            <a:pPr>
              <a:defRPr/>
            </a:pPr>
            <a:fld id="{05D488B8-0C15-437E-8423-A4D48E6030BA}" type="datetimeFigureOut">
              <a:rPr lang="en-US"/>
              <a:pPr>
                <a:defRPr/>
              </a:pPr>
              <a:t>6/6/2023</a:t>
            </a:fld>
            <a:endParaRPr lang="en-US"/>
          </a:p>
        </p:txBody>
      </p:sp>
      <p:sp>
        <p:nvSpPr>
          <p:cNvPr id="6" name="Footer Placeholder 4">
            <a:extLst>
              <a:ext uri="{FF2B5EF4-FFF2-40B4-BE49-F238E27FC236}">
                <a16:creationId xmlns:a16="http://schemas.microsoft.com/office/drawing/2014/main" id="{747E89F8-7C8F-00E3-2935-ABE21E5553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942F75-4FA0-D210-7BA7-0BAD86AC377B}"/>
              </a:ext>
            </a:extLst>
          </p:cNvPr>
          <p:cNvSpPr>
            <a:spLocks noGrp="1"/>
          </p:cNvSpPr>
          <p:nvPr>
            <p:ph type="sldNum" sz="quarter" idx="12"/>
          </p:nvPr>
        </p:nvSpPr>
        <p:spPr/>
        <p:txBody>
          <a:bodyPr/>
          <a:lstStyle>
            <a:lvl1pPr>
              <a:defRPr/>
            </a:lvl1pPr>
          </a:lstStyle>
          <a:p>
            <a:fld id="{9D6AA42E-9789-4038-9479-CC916F37A037}" type="slidenum">
              <a:rPr lang="en-US" altLang="en-US"/>
              <a:pPr/>
              <a:t>‹#›</a:t>
            </a:fld>
            <a:endParaRPr lang="en-US" altLang="en-US"/>
          </a:p>
        </p:txBody>
      </p:sp>
    </p:spTree>
    <p:extLst>
      <p:ext uri="{BB962C8B-B14F-4D97-AF65-F5344CB8AC3E}">
        <p14:creationId xmlns:p14="http://schemas.microsoft.com/office/powerpoint/2010/main" val="66379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C6B95DF-DEBB-B37E-B7D9-19947A0C10FE}"/>
              </a:ext>
            </a:extLst>
          </p:cNvPr>
          <p:cNvSpPr>
            <a:spLocks noGrp="1"/>
          </p:cNvSpPr>
          <p:nvPr>
            <p:ph type="dt" sz="half" idx="10"/>
          </p:nvPr>
        </p:nvSpPr>
        <p:spPr/>
        <p:txBody>
          <a:bodyPr/>
          <a:lstStyle>
            <a:lvl1pPr>
              <a:defRPr/>
            </a:lvl1pPr>
          </a:lstStyle>
          <a:p>
            <a:pPr>
              <a:defRPr/>
            </a:pPr>
            <a:fld id="{94CD8AA4-20DC-4DDA-B459-332F57B8B56F}" type="datetimeFigureOut">
              <a:rPr lang="en-US"/>
              <a:pPr>
                <a:defRPr/>
              </a:pPr>
              <a:t>6/6/2023</a:t>
            </a:fld>
            <a:endParaRPr lang="en-US"/>
          </a:p>
        </p:txBody>
      </p:sp>
      <p:sp>
        <p:nvSpPr>
          <p:cNvPr id="8" name="Footer Placeholder 4">
            <a:extLst>
              <a:ext uri="{FF2B5EF4-FFF2-40B4-BE49-F238E27FC236}">
                <a16:creationId xmlns:a16="http://schemas.microsoft.com/office/drawing/2014/main" id="{63BF946F-8EFF-1A19-B4CD-86B6C945532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F45FC9-9FEB-549B-B36C-BCA0436B3713}"/>
              </a:ext>
            </a:extLst>
          </p:cNvPr>
          <p:cNvSpPr>
            <a:spLocks noGrp="1"/>
          </p:cNvSpPr>
          <p:nvPr>
            <p:ph type="sldNum" sz="quarter" idx="12"/>
          </p:nvPr>
        </p:nvSpPr>
        <p:spPr/>
        <p:txBody>
          <a:bodyPr/>
          <a:lstStyle>
            <a:lvl1pPr>
              <a:defRPr/>
            </a:lvl1pPr>
          </a:lstStyle>
          <a:p>
            <a:fld id="{1163EB95-77CB-428F-9BE1-06E7725CF063}" type="slidenum">
              <a:rPr lang="en-US" altLang="en-US"/>
              <a:pPr/>
              <a:t>‹#›</a:t>
            </a:fld>
            <a:endParaRPr lang="en-US" altLang="en-US"/>
          </a:p>
        </p:txBody>
      </p:sp>
    </p:spTree>
    <p:extLst>
      <p:ext uri="{BB962C8B-B14F-4D97-AF65-F5344CB8AC3E}">
        <p14:creationId xmlns:p14="http://schemas.microsoft.com/office/powerpoint/2010/main" val="41474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FF10AD4-8DCB-C37F-9530-3E4ADE5ADFAD}"/>
              </a:ext>
            </a:extLst>
          </p:cNvPr>
          <p:cNvSpPr>
            <a:spLocks noGrp="1"/>
          </p:cNvSpPr>
          <p:nvPr>
            <p:ph type="dt" sz="half" idx="10"/>
          </p:nvPr>
        </p:nvSpPr>
        <p:spPr/>
        <p:txBody>
          <a:bodyPr/>
          <a:lstStyle>
            <a:lvl1pPr>
              <a:defRPr/>
            </a:lvl1pPr>
          </a:lstStyle>
          <a:p>
            <a:pPr>
              <a:defRPr/>
            </a:pPr>
            <a:fld id="{30034804-E282-4A2E-A4DC-CFB51B21F30E}" type="datetimeFigureOut">
              <a:rPr lang="en-US"/>
              <a:pPr>
                <a:defRPr/>
              </a:pPr>
              <a:t>6/6/2023</a:t>
            </a:fld>
            <a:endParaRPr lang="en-US"/>
          </a:p>
        </p:txBody>
      </p:sp>
      <p:sp>
        <p:nvSpPr>
          <p:cNvPr id="4" name="Footer Placeholder 4">
            <a:extLst>
              <a:ext uri="{FF2B5EF4-FFF2-40B4-BE49-F238E27FC236}">
                <a16:creationId xmlns:a16="http://schemas.microsoft.com/office/drawing/2014/main" id="{45C0C6A1-C784-0BCD-55C5-34D1AA96FF5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F6B476B-F13B-10A0-997A-8F6878F19B51}"/>
              </a:ext>
            </a:extLst>
          </p:cNvPr>
          <p:cNvSpPr>
            <a:spLocks noGrp="1"/>
          </p:cNvSpPr>
          <p:nvPr>
            <p:ph type="sldNum" sz="quarter" idx="12"/>
          </p:nvPr>
        </p:nvSpPr>
        <p:spPr/>
        <p:txBody>
          <a:bodyPr/>
          <a:lstStyle>
            <a:lvl1pPr>
              <a:defRPr/>
            </a:lvl1pPr>
          </a:lstStyle>
          <a:p>
            <a:fld id="{1F3D5CDB-ACD1-4724-99DA-9A97DCD656B8}" type="slidenum">
              <a:rPr lang="en-US" altLang="en-US"/>
              <a:pPr/>
              <a:t>‹#›</a:t>
            </a:fld>
            <a:endParaRPr lang="en-US" altLang="en-US"/>
          </a:p>
        </p:txBody>
      </p:sp>
    </p:spTree>
    <p:extLst>
      <p:ext uri="{BB962C8B-B14F-4D97-AF65-F5344CB8AC3E}">
        <p14:creationId xmlns:p14="http://schemas.microsoft.com/office/powerpoint/2010/main" val="141933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E348BA-30CA-75C2-8B24-CA3B8AD6B0D6}"/>
              </a:ext>
            </a:extLst>
          </p:cNvPr>
          <p:cNvSpPr>
            <a:spLocks noGrp="1"/>
          </p:cNvSpPr>
          <p:nvPr>
            <p:ph type="dt" sz="half" idx="10"/>
          </p:nvPr>
        </p:nvSpPr>
        <p:spPr/>
        <p:txBody>
          <a:bodyPr/>
          <a:lstStyle>
            <a:lvl1pPr>
              <a:defRPr/>
            </a:lvl1pPr>
          </a:lstStyle>
          <a:p>
            <a:pPr>
              <a:defRPr/>
            </a:pPr>
            <a:fld id="{4F922046-2DD3-4183-B71D-8A78DF73B281}" type="datetimeFigureOut">
              <a:rPr lang="en-US"/>
              <a:pPr>
                <a:defRPr/>
              </a:pPr>
              <a:t>6/6/2023</a:t>
            </a:fld>
            <a:endParaRPr lang="en-US"/>
          </a:p>
        </p:txBody>
      </p:sp>
      <p:sp>
        <p:nvSpPr>
          <p:cNvPr id="3" name="Footer Placeholder 4">
            <a:extLst>
              <a:ext uri="{FF2B5EF4-FFF2-40B4-BE49-F238E27FC236}">
                <a16:creationId xmlns:a16="http://schemas.microsoft.com/office/drawing/2014/main" id="{924CF17C-654E-F216-1688-7AE9F216F28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0F4EA0-F524-EC63-BB59-492EFD0C22FA}"/>
              </a:ext>
            </a:extLst>
          </p:cNvPr>
          <p:cNvSpPr>
            <a:spLocks noGrp="1"/>
          </p:cNvSpPr>
          <p:nvPr>
            <p:ph type="sldNum" sz="quarter" idx="12"/>
          </p:nvPr>
        </p:nvSpPr>
        <p:spPr/>
        <p:txBody>
          <a:bodyPr/>
          <a:lstStyle>
            <a:lvl1pPr>
              <a:defRPr/>
            </a:lvl1pPr>
          </a:lstStyle>
          <a:p>
            <a:fld id="{3BA7BD2E-ACBC-499E-970C-38E952D4AA64}" type="slidenum">
              <a:rPr lang="en-US" altLang="en-US"/>
              <a:pPr/>
              <a:t>‹#›</a:t>
            </a:fld>
            <a:endParaRPr lang="en-US" altLang="en-US"/>
          </a:p>
        </p:txBody>
      </p:sp>
    </p:spTree>
    <p:extLst>
      <p:ext uri="{BB962C8B-B14F-4D97-AF65-F5344CB8AC3E}">
        <p14:creationId xmlns:p14="http://schemas.microsoft.com/office/powerpoint/2010/main" val="9513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4FF025-7893-DA2E-D881-703F361F8092}"/>
              </a:ext>
            </a:extLst>
          </p:cNvPr>
          <p:cNvSpPr>
            <a:spLocks noGrp="1"/>
          </p:cNvSpPr>
          <p:nvPr>
            <p:ph type="dt" sz="half" idx="10"/>
          </p:nvPr>
        </p:nvSpPr>
        <p:spPr/>
        <p:txBody>
          <a:bodyPr/>
          <a:lstStyle>
            <a:lvl1pPr>
              <a:defRPr/>
            </a:lvl1pPr>
          </a:lstStyle>
          <a:p>
            <a:pPr>
              <a:defRPr/>
            </a:pPr>
            <a:fld id="{9951E913-BF84-4DF8-ADC3-E3168102055F}" type="datetimeFigureOut">
              <a:rPr lang="en-US"/>
              <a:pPr>
                <a:defRPr/>
              </a:pPr>
              <a:t>6/6/2023</a:t>
            </a:fld>
            <a:endParaRPr lang="en-US"/>
          </a:p>
        </p:txBody>
      </p:sp>
      <p:sp>
        <p:nvSpPr>
          <p:cNvPr id="6" name="Footer Placeholder 4">
            <a:extLst>
              <a:ext uri="{FF2B5EF4-FFF2-40B4-BE49-F238E27FC236}">
                <a16:creationId xmlns:a16="http://schemas.microsoft.com/office/drawing/2014/main" id="{1F1D4597-31FF-25FB-2C3F-08F95EB7BC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4A45E5-5123-A2AD-9E3F-83CAB26EE6B1}"/>
              </a:ext>
            </a:extLst>
          </p:cNvPr>
          <p:cNvSpPr>
            <a:spLocks noGrp="1"/>
          </p:cNvSpPr>
          <p:nvPr>
            <p:ph type="sldNum" sz="quarter" idx="12"/>
          </p:nvPr>
        </p:nvSpPr>
        <p:spPr/>
        <p:txBody>
          <a:bodyPr/>
          <a:lstStyle>
            <a:lvl1pPr>
              <a:defRPr/>
            </a:lvl1pPr>
          </a:lstStyle>
          <a:p>
            <a:fld id="{3517612E-A0AE-45CB-8034-DFEC59B9F064}" type="slidenum">
              <a:rPr lang="en-US" altLang="en-US"/>
              <a:pPr/>
              <a:t>‹#›</a:t>
            </a:fld>
            <a:endParaRPr lang="en-US" altLang="en-US"/>
          </a:p>
        </p:txBody>
      </p:sp>
    </p:spTree>
    <p:extLst>
      <p:ext uri="{BB962C8B-B14F-4D97-AF65-F5344CB8AC3E}">
        <p14:creationId xmlns:p14="http://schemas.microsoft.com/office/powerpoint/2010/main" val="225087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9E2D137-0ED8-E9D0-EB8A-5A54BEBA5436}"/>
              </a:ext>
            </a:extLst>
          </p:cNvPr>
          <p:cNvSpPr>
            <a:spLocks noGrp="1"/>
          </p:cNvSpPr>
          <p:nvPr>
            <p:ph type="dt" sz="half" idx="10"/>
          </p:nvPr>
        </p:nvSpPr>
        <p:spPr/>
        <p:txBody>
          <a:bodyPr/>
          <a:lstStyle>
            <a:lvl1pPr>
              <a:defRPr/>
            </a:lvl1pPr>
          </a:lstStyle>
          <a:p>
            <a:pPr>
              <a:defRPr/>
            </a:pPr>
            <a:fld id="{F7F0E47A-F4F6-4AE7-BBE1-01617AA6CBE6}" type="datetimeFigureOut">
              <a:rPr lang="en-US"/>
              <a:pPr>
                <a:defRPr/>
              </a:pPr>
              <a:t>6/6/2023</a:t>
            </a:fld>
            <a:endParaRPr lang="en-US"/>
          </a:p>
        </p:txBody>
      </p:sp>
      <p:sp>
        <p:nvSpPr>
          <p:cNvPr id="6" name="Footer Placeholder 4">
            <a:extLst>
              <a:ext uri="{FF2B5EF4-FFF2-40B4-BE49-F238E27FC236}">
                <a16:creationId xmlns:a16="http://schemas.microsoft.com/office/drawing/2014/main" id="{9AFA29C4-BE45-C40C-15CC-15A68C4AA8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7AF76E-31CA-DCDC-EAD2-BCFA4BE4D19A}"/>
              </a:ext>
            </a:extLst>
          </p:cNvPr>
          <p:cNvSpPr>
            <a:spLocks noGrp="1"/>
          </p:cNvSpPr>
          <p:nvPr>
            <p:ph type="sldNum" sz="quarter" idx="12"/>
          </p:nvPr>
        </p:nvSpPr>
        <p:spPr/>
        <p:txBody>
          <a:bodyPr/>
          <a:lstStyle>
            <a:lvl1pPr>
              <a:defRPr/>
            </a:lvl1pPr>
          </a:lstStyle>
          <a:p>
            <a:fld id="{FF0CB7EA-533A-4DC7-BE11-5165A76E7EF6}" type="slidenum">
              <a:rPr lang="en-US" altLang="en-US"/>
              <a:pPr/>
              <a:t>‹#›</a:t>
            </a:fld>
            <a:endParaRPr lang="en-US" altLang="en-US"/>
          </a:p>
        </p:txBody>
      </p:sp>
    </p:spTree>
    <p:extLst>
      <p:ext uri="{BB962C8B-B14F-4D97-AF65-F5344CB8AC3E}">
        <p14:creationId xmlns:p14="http://schemas.microsoft.com/office/powerpoint/2010/main" val="38612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B40974-6000-7F4C-4E5F-616915309BA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4A07E95-46F8-D82B-40C2-87A0A6D8613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AE2326-EC85-64AE-B3E6-EDCB7E17F71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325B7B-3B22-4C87-9F38-655186B3FA17}" type="datetimeFigureOut">
              <a:rPr lang="en-US"/>
              <a:pPr>
                <a:defRPr/>
              </a:pPr>
              <a:t>6/6/2023</a:t>
            </a:fld>
            <a:endParaRPr lang="en-US"/>
          </a:p>
        </p:txBody>
      </p:sp>
      <p:sp>
        <p:nvSpPr>
          <p:cNvPr id="5" name="Footer Placeholder 4">
            <a:extLst>
              <a:ext uri="{FF2B5EF4-FFF2-40B4-BE49-F238E27FC236}">
                <a16:creationId xmlns:a16="http://schemas.microsoft.com/office/drawing/2014/main" id="{5E5AA1F7-2FE6-9B69-A3DF-A7FE7A1C810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2CDE32D-A3AD-E2A9-EBAC-18F7BCA68DE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762D72F-3BB7-43C6-9AA6-FB1E64E2A61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20.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2.jpe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3.jpeg"/><Relationship Id="rId7" Type="http://schemas.openxmlformats.org/officeDocument/2006/relationships/image" Target="../media/image8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jpeg"/><Relationship Id="rId10" Type="http://schemas.openxmlformats.org/officeDocument/2006/relationships/image" Target="../media/image83.png"/><Relationship Id="rId4" Type="http://schemas.openxmlformats.org/officeDocument/2006/relationships/image" Target="../media/image74.png"/><Relationship Id="rId9"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D6F4980-322A-9856-C55E-2EE68E79348A}"/>
              </a:ext>
            </a:extLst>
          </p:cNvPr>
          <p:cNvSpPr>
            <a:spLocks noGrp="1"/>
          </p:cNvSpPr>
          <p:nvPr>
            <p:ph type="title"/>
          </p:nvPr>
        </p:nvSpPr>
        <p:spPr/>
        <p:txBody>
          <a:bodyPr/>
          <a:lstStyle/>
          <a:p>
            <a:r>
              <a:rPr lang="en-US" altLang="en-US"/>
              <a:t>Review of our Presidents from the Progressive Era to Cold War</a:t>
            </a:r>
          </a:p>
        </p:txBody>
      </p:sp>
      <p:sp>
        <p:nvSpPr>
          <p:cNvPr id="23555" name="Content Placeholder 2">
            <a:extLst>
              <a:ext uri="{FF2B5EF4-FFF2-40B4-BE49-F238E27FC236}">
                <a16:creationId xmlns:a16="http://schemas.microsoft.com/office/drawing/2014/main" id="{681484CC-C0DF-B2F1-7267-125531CEB854}"/>
              </a:ext>
            </a:extLst>
          </p:cNvPr>
          <p:cNvSpPr>
            <a:spLocks noGrp="1"/>
          </p:cNvSpPr>
          <p:nvPr>
            <p:ph idx="1"/>
          </p:nvPr>
        </p:nvSpPr>
        <p:spPr>
          <a:xfrm>
            <a:off x="304800" y="6019800"/>
            <a:ext cx="8153400" cy="487363"/>
          </a:xfrm>
        </p:spPr>
        <p:txBody>
          <a:bodyPr/>
          <a:lstStyle/>
          <a:p>
            <a:pPr>
              <a:buFont typeface="Arial" panose="020B0604020202020204" pitchFamily="34" charset="0"/>
              <a:buNone/>
            </a:pPr>
            <a:r>
              <a:rPr lang="en-US" altLang="en-US" sz="2400" b="1">
                <a:solidFill>
                  <a:srgbClr val="FF0000"/>
                </a:solidFill>
              </a:rPr>
              <a:t>Teddy Roosevelt ®, William Howard Taft ®, Woodrow Wilson (D)</a:t>
            </a:r>
          </a:p>
        </p:txBody>
      </p:sp>
      <p:pic>
        <p:nvPicPr>
          <p:cNvPr id="2052" name="Picture 4" descr="TEDDYR.jpg">
            <a:extLst>
              <a:ext uri="{FF2B5EF4-FFF2-40B4-BE49-F238E27FC236}">
                <a16:creationId xmlns:a16="http://schemas.microsoft.com/office/drawing/2014/main" id="{F9212632-E252-5EBB-0EFB-3D6789846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29702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williamhtaft.jpg">
            <a:extLst>
              <a:ext uri="{FF2B5EF4-FFF2-40B4-BE49-F238E27FC236}">
                <a16:creationId xmlns:a16="http://schemas.microsoft.com/office/drawing/2014/main" id="{5AF058DD-94D8-22CD-795E-45C402738B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71600"/>
            <a:ext cx="33734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woodrow_wilson.jpg">
            <a:extLst>
              <a:ext uri="{FF2B5EF4-FFF2-40B4-BE49-F238E27FC236}">
                <a16:creationId xmlns:a16="http://schemas.microsoft.com/office/drawing/2014/main" id="{F477D2BA-B44C-A950-F9A3-A21D2FB59C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9150" y="1447800"/>
            <a:ext cx="3244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4B3D990E-8B6E-FDCC-AA2A-340CB97AF754}"/>
              </a:ext>
            </a:extLst>
          </p:cNvPr>
          <p:cNvSpPr>
            <a:spLocks noGrp="1" noChangeArrowheads="1"/>
          </p:cNvSpPr>
          <p:nvPr>
            <p:ph type="title"/>
          </p:nvPr>
        </p:nvSpPr>
        <p:spPr/>
        <p:txBody>
          <a:bodyPr/>
          <a:lstStyle/>
          <a:p>
            <a:pPr eaLnBrk="1" hangingPunct="1"/>
            <a:r>
              <a:rPr lang="en-US" altLang="en-US"/>
              <a:t> </a:t>
            </a:r>
          </a:p>
        </p:txBody>
      </p:sp>
      <p:sp>
        <p:nvSpPr>
          <p:cNvPr id="15367" name="Rectangle 7">
            <a:extLst>
              <a:ext uri="{FF2B5EF4-FFF2-40B4-BE49-F238E27FC236}">
                <a16:creationId xmlns:a16="http://schemas.microsoft.com/office/drawing/2014/main" id="{101765F1-3DCD-4B55-35E0-B27A91EBC1F2}"/>
              </a:ext>
            </a:extLst>
          </p:cNvPr>
          <p:cNvSpPr>
            <a:spLocks noChangeArrowheads="1"/>
          </p:cNvSpPr>
          <p:nvPr/>
        </p:nvSpPr>
        <p:spPr bwMode="auto">
          <a:xfrm>
            <a:off x="228600" y="5573713"/>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CIA</a:t>
            </a:r>
            <a:r>
              <a:rPr lang="en-US" altLang="en-US" sz="2400"/>
              <a:t>-Central Intelligence Agency-a U.S. agency created to gather secret information about foreign governments. Our intelligence on the USSR was not good.</a:t>
            </a:r>
          </a:p>
        </p:txBody>
      </p:sp>
      <p:sp>
        <p:nvSpPr>
          <p:cNvPr id="11268" name="Rectangle 8">
            <a:extLst>
              <a:ext uri="{FF2B5EF4-FFF2-40B4-BE49-F238E27FC236}">
                <a16:creationId xmlns:a16="http://schemas.microsoft.com/office/drawing/2014/main" id="{67E2238D-0273-0BDD-AA99-C9F1B3C78974}"/>
              </a:ext>
            </a:extLst>
          </p:cNvPr>
          <p:cNvSpPr>
            <a:spLocks noGrp="1" noChangeArrowheads="1"/>
          </p:cNvSpPr>
          <p:nvPr>
            <p:ph type="body" idx="1"/>
          </p:nvPr>
        </p:nvSpPr>
        <p:spPr>
          <a:xfrm>
            <a:off x="304800" y="2543175"/>
            <a:ext cx="274638" cy="400050"/>
          </a:xfrm>
        </p:spPr>
        <p:txBody>
          <a:bodyPr wrap="none" anchor="ctr">
            <a:spAutoFit/>
          </a:bodyPr>
          <a:lstStyle/>
          <a:p>
            <a:pPr marL="0" indent="0" eaLnBrk="1" hangingPunct="1">
              <a:spcBef>
                <a:spcPct val="0"/>
              </a:spcBef>
              <a:tabLst>
                <a:tab pos="914400" algn="l"/>
              </a:tabLst>
            </a:pPr>
            <a:endParaRPr lang="en-GB" altLang="en-US" sz="2000">
              <a:latin typeface="Arial" panose="020B0604020202020204" pitchFamily="34" charset="0"/>
            </a:endParaRPr>
          </a:p>
        </p:txBody>
      </p:sp>
      <p:pic>
        <p:nvPicPr>
          <p:cNvPr id="11269" name="Picture 5" descr="CIA 1.jpg">
            <a:extLst>
              <a:ext uri="{FF2B5EF4-FFF2-40B4-BE49-F238E27FC236}">
                <a16:creationId xmlns:a16="http://schemas.microsoft.com/office/drawing/2014/main" id="{BF0F32F1-9368-45E5-E43B-29ACB94EED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29718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CIA 2.jpg">
            <a:extLst>
              <a:ext uri="{FF2B5EF4-FFF2-40B4-BE49-F238E27FC236}">
                <a16:creationId xmlns:a16="http://schemas.microsoft.com/office/drawing/2014/main" id="{FBF8335A-12FF-3EAF-0120-69AF8F2502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B42706B9-83BE-2FD6-D7A0-60808860E1BC}"/>
              </a:ext>
            </a:extLst>
          </p:cNvPr>
          <p:cNvSpPr>
            <a:spLocks noGrp="1" noChangeArrowheads="1"/>
          </p:cNvSpPr>
          <p:nvPr>
            <p:ph type="title"/>
          </p:nvPr>
        </p:nvSpPr>
        <p:spPr/>
        <p:txBody>
          <a:bodyPr/>
          <a:lstStyle/>
          <a:p>
            <a:pPr eaLnBrk="1" hangingPunct="1"/>
            <a:endParaRPr lang="en-GB" altLang="en-US"/>
          </a:p>
        </p:txBody>
      </p:sp>
      <p:sp>
        <p:nvSpPr>
          <p:cNvPr id="12291" name="Rectangle 6">
            <a:extLst>
              <a:ext uri="{FF2B5EF4-FFF2-40B4-BE49-F238E27FC236}">
                <a16:creationId xmlns:a16="http://schemas.microsoft.com/office/drawing/2014/main" id="{F998B55A-7D78-C97A-5EA7-848AC246AB82}"/>
              </a:ext>
            </a:extLst>
          </p:cNvPr>
          <p:cNvSpPr>
            <a:spLocks noGrp="1" noChangeArrowheads="1"/>
          </p:cNvSpPr>
          <p:nvPr>
            <p:ph type="body" idx="1"/>
          </p:nvPr>
        </p:nvSpPr>
        <p:spPr>
          <a:xfrm>
            <a:off x="381000" y="1600200"/>
            <a:ext cx="8229600" cy="3124200"/>
          </a:xfrm>
        </p:spPr>
        <p:txBody>
          <a:bodyPr/>
          <a:lstStyle/>
          <a:p>
            <a:pPr eaLnBrk="1" hangingPunct="1">
              <a:buFont typeface="Arial" panose="020B0604020202020204" pitchFamily="34" charset="0"/>
              <a:buNone/>
            </a:pPr>
            <a:r>
              <a:rPr lang="en-US" altLang="en-US" b="1"/>
              <a:t>	</a:t>
            </a:r>
          </a:p>
        </p:txBody>
      </p:sp>
      <p:sp>
        <p:nvSpPr>
          <p:cNvPr id="14343" name="Rectangle 7">
            <a:extLst>
              <a:ext uri="{FF2B5EF4-FFF2-40B4-BE49-F238E27FC236}">
                <a16:creationId xmlns:a16="http://schemas.microsoft.com/office/drawing/2014/main" id="{DE237B25-0BA9-38CC-ECD0-5DB3F5C51368}"/>
              </a:ext>
            </a:extLst>
          </p:cNvPr>
          <p:cNvSpPr>
            <a:spLocks noChangeArrowheads="1"/>
          </p:cNvSpPr>
          <p:nvPr/>
        </p:nvSpPr>
        <p:spPr bwMode="auto">
          <a:xfrm>
            <a:off x="990600" y="4038600"/>
            <a:ext cx="670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Dwight D. Eisenhower-</a:t>
            </a:r>
            <a:r>
              <a:rPr lang="en-US" altLang="en-US" sz="2000"/>
              <a:t>As President, he oversaw the </a:t>
            </a:r>
            <a:r>
              <a:rPr lang="en-US" altLang="en-US" sz="2000">
                <a:solidFill>
                  <a:srgbClr val="FF0000"/>
                </a:solidFill>
              </a:rPr>
              <a:t>cease-fire of the Korean War</a:t>
            </a:r>
            <a:r>
              <a:rPr lang="en-US" altLang="en-US" sz="2000"/>
              <a:t>, kept up the pressure on the Soviet Union during the Cold War, </a:t>
            </a:r>
            <a:r>
              <a:rPr lang="en-US" altLang="en-US" sz="2000">
                <a:solidFill>
                  <a:srgbClr val="FFC000"/>
                </a:solidFill>
              </a:rPr>
              <a:t>made nuclear weapons a higher defense priority</a:t>
            </a:r>
            <a:r>
              <a:rPr lang="en-US" altLang="en-US" sz="2000"/>
              <a:t>, launched the Space Race, enlarged the Social Security program, and began the </a:t>
            </a:r>
            <a:r>
              <a:rPr lang="en-US" altLang="en-US" sz="2000">
                <a:solidFill>
                  <a:srgbClr val="FF0000"/>
                </a:solidFill>
              </a:rPr>
              <a:t>Interstate Highway System</a:t>
            </a:r>
            <a:r>
              <a:rPr lang="en-US" altLang="en-US" sz="2000"/>
              <a:t>.</a:t>
            </a:r>
          </a:p>
        </p:txBody>
      </p:sp>
      <p:pic>
        <p:nvPicPr>
          <p:cNvPr id="12293" name="Picture 6" descr="Eisenhower.jpg">
            <a:extLst>
              <a:ext uri="{FF2B5EF4-FFF2-40B4-BE49-F238E27FC236}">
                <a16:creationId xmlns:a16="http://schemas.microsoft.com/office/drawing/2014/main" id="{BAC87C5D-11D9-9D25-625E-8511DE1983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23622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Eisenhower 2.jpg">
            <a:extLst>
              <a:ext uri="{FF2B5EF4-FFF2-40B4-BE49-F238E27FC236}">
                <a16:creationId xmlns:a16="http://schemas.microsoft.com/office/drawing/2014/main" id="{3E312ACA-FFEB-CE7D-F77D-7575D64241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381000"/>
            <a:ext cx="422751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Eisenhower 3.jpg">
            <a:extLst>
              <a:ext uri="{FF2B5EF4-FFF2-40B4-BE49-F238E27FC236}">
                <a16:creationId xmlns:a16="http://schemas.microsoft.com/office/drawing/2014/main" id="{66635564-E9BE-10F2-6116-29A8409A4D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4800"/>
            <a:ext cx="25939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nuclear.jpg">
            <a:extLst>
              <a:ext uri="{FF2B5EF4-FFF2-40B4-BE49-F238E27FC236}">
                <a16:creationId xmlns:a16="http://schemas.microsoft.com/office/drawing/2014/main" id="{54CC1979-1D96-7A47-C6B0-72292BC3ED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743200"/>
            <a:ext cx="5880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4423B6DB-9B49-1EBD-8D8C-1125AE486A20}"/>
              </a:ext>
            </a:extLst>
          </p:cNvPr>
          <p:cNvSpPr>
            <a:spLocks noGrp="1" noChangeArrowheads="1"/>
          </p:cNvSpPr>
          <p:nvPr>
            <p:ph type="title"/>
          </p:nvPr>
        </p:nvSpPr>
        <p:spPr/>
        <p:txBody>
          <a:bodyPr/>
          <a:lstStyle/>
          <a:p>
            <a:pPr eaLnBrk="1" hangingPunct="1"/>
            <a:endParaRPr lang="en-GB" altLang="en-US"/>
          </a:p>
        </p:txBody>
      </p:sp>
      <p:sp>
        <p:nvSpPr>
          <p:cNvPr id="13315" name="Rectangle 6">
            <a:extLst>
              <a:ext uri="{FF2B5EF4-FFF2-40B4-BE49-F238E27FC236}">
                <a16:creationId xmlns:a16="http://schemas.microsoft.com/office/drawing/2014/main" id="{D8AE3740-87DF-12DA-B91C-7A6C97188705}"/>
              </a:ext>
            </a:extLst>
          </p:cNvPr>
          <p:cNvSpPr>
            <a:spLocks noGrp="1" noChangeArrowheads="1"/>
          </p:cNvSpPr>
          <p:nvPr>
            <p:ph type="body" idx="1"/>
          </p:nvPr>
        </p:nvSpPr>
        <p:spPr>
          <a:xfrm>
            <a:off x="228600" y="2895600"/>
            <a:ext cx="8229600" cy="1143000"/>
          </a:xfrm>
        </p:spPr>
        <p:txBody>
          <a:bodyPr/>
          <a:lstStyle/>
          <a:p>
            <a:pPr algn="ctr" eaLnBrk="1" hangingPunct="1">
              <a:buFontTx/>
              <a:buNone/>
            </a:pPr>
            <a:endParaRPr lang="en-GB" altLang="en-US" sz="4000" b="1"/>
          </a:p>
        </p:txBody>
      </p:sp>
      <p:sp>
        <p:nvSpPr>
          <p:cNvPr id="13319" name="Rectangle 7">
            <a:extLst>
              <a:ext uri="{FF2B5EF4-FFF2-40B4-BE49-F238E27FC236}">
                <a16:creationId xmlns:a16="http://schemas.microsoft.com/office/drawing/2014/main" id="{B3847D34-40B4-58D9-0B44-B3439C7725AE}"/>
              </a:ext>
            </a:extLst>
          </p:cNvPr>
          <p:cNvSpPr>
            <a:spLocks noChangeArrowheads="1"/>
          </p:cNvSpPr>
          <p:nvPr/>
        </p:nvSpPr>
        <p:spPr bwMode="auto">
          <a:xfrm>
            <a:off x="304800" y="3829050"/>
            <a:ext cx="8305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Francis Gary Powers- </a:t>
            </a:r>
            <a:r>
              <a:rPr lang="en-US" altLang="en-US" sz="2000">
                <a:solidFill>
                  <a:srgbClr val="FF0000"/>
                </a:solidFill>
              </a:rPr>
              <a:t>Pilot who was flying the U-2 spy plane </a:t>
            </a:r>
            <a:r>
              <a:rPr lang="en-US" altLang="en-US" sz="2000"/>
              <a:t>that was shot down over USSR. He was initially sentenced to prison, but was later released. </a:t>
            </a:r>
          </a:p>
          <a:p>
            <a:pPr eaLnBrk="1" hangingPunct="1"/>
            <a:r>
              <a:rPr lang="en-US" altLang="en-US" sz="2000" b="1"/>
              <a:t>U-2</a:t>
            </a:r>
            <a:r>
              <a:rPr lang="en-US" altLang="en-US" sz="2000"/>
              <a:t> </a:t>
            </a:r>
            <a:r>
              <a:rPr lang="en-US" altLang="en-US" sz="2000" b="1"/>
              <a:t>Inciden</a:t>
            </a:r>
            <a:r>
              <a:rPr lang="en-US" altLang="en-US" sz="2000"/>
              <a:t>t-The 1960 U-2 incident occurred during the Cold War on May 1, 1960 (during the presidency of Dwight D. Eisenhower) when an American U-S spy plane was </a:t>
            </a:r>
            <a:r>
              <a:rPr lang="en-US" altLang="en-US" sz="2000">
                <a:solidFill>
                  <a:srgbClr val="FF0000"/>
                </a:solidFill>
              </a:rPr>
              <a:t>shot down over the Soviet Union</a:t>
            </a:r>
            <a:r>
              <a:rPr lang="en-US" altLang="en-US" sz="2000"/>
              <a:t>. At first, the United States government denied the plane's purpose and mission, but was forced to admit its role as a covert surveillance aircraft when the Soviet government produced its remains (largely intact) and surviving pilot, Gary Powers.</a:t>
            </a:r>
          </a:p>
        </p:txBody>
      </p:sp>
      <p:pic>
        <p:nvPicPr>
          <p:cNvPr id="13317" name="Picture 6" descr="Francis Gary Powers.jpg">
            <a:extLst>
              <a:ext uri="{FF2B5EF4-FFF2-40B4-BE49-F238E27FC236}">
                <a16:creationId xmlns:a16="http://schemas.microsoft.com/office/drawing/2014/main" id="{B2D89702-5FDF-D9FE-65E9-E84EC36971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357187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Francis-Gary-Powers_trial_cia.jpg">
            <a:extLst>
              <a:ext uri="{FF2B5EF4-FFF2-40B4-BE49-F238E27FC236}">
                <a16:creationId xmlns:a16="http://schemas.microsoft.com/office/drawing/2014/main" id="{F508F169-821D-CFF8-20CB-52AACDE1A4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5695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u2-wreckage-F.G Powers.jpg">
            <a:extLst>
              <a:ext uri="{FF2B5EF4-FFF2-40B4-BE49-F238E27FC236}">
                <a16:creationId xmlns:a16="http://schemas.microsoft.com/office/drawing/2014/main" id="{0566B1EA-2FFE-B612-E323-768A69A1AB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8600"/>
            <a:ext cx="33528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75E1F14D-B050-2D43-50F4-56E168A2330C}"/>
              </a:ext>
            </a:extLst>
          </p:cNvPr>
          <p:cNvSpPr>
            <a:spLocks noGrp="1" noChangeArrowheads="1"/>
          </p:cNvSpPr>
          <p:nvPr>
            <p:ph type="title"/>
          </p:nvPr>
        </p:nvSpPr>
        <p:spPr/>
        <p:txBody>
          <a:bodyPr/>
          <a:lstStyle/>
          <a:p>
            <a:pPr eaLnBrk="1" hangingPunct="1"/>
            <a:endParaRPr lang="en-GB" altLang="en-US"/>
          </a:p>
        </p:txBody>
      </p:sp>
      <p:sp>
        <p:nvSpPr>
          <p:cNvPr id="14339" name="Rectangle 6">
            <a:extLst>
              <a:ext uri="{FF2B5EF4-FFF2-40B4-BE49-F238E27FC236}">
                <a16:creationId xmlns:a16="http://schemas.microsoft.com/office/drawing/2014/main" id="{4ECD3AA9-8CD6-D6A9-1821-CA005EBAB673}"/>
              </a:ext>
            </a:extLst>
          </p:cNvPr>
          <p:cNvSpPr>
            <a:spLocks noGrp="1" noChangeArrowheads="1"/>
          </p:cNvSpPr>
          <p:nvPr>
            <p:ph type="body" idx="1"/>
          </p:nvPr>
        </p:nvSpPr>
        <p:spPr>
          <a:xfrm>
            <a:off x="304800" y="1905000"/>
            <a:ext cx="8001000" cy="762000"/>
          </a:xfrm>
        </p:spPr>
        <p:txBody>
          <a:bodyPr/>
          <a:lstStyle/>
          <a:p>
            <a:pPr eaLnBrk="1" hangingPunct="1">
              <a:buFontTx/>
              <a:buNone/>
            </a:pPr>
            <a:r>
              <a:rPr lang="en-US" altLang="en-US" sz="4000" b="1"/>
              <a:t>	</a:t>
            </a:r>
            <a:endParaRPr lang="en-US" altLang="en-US" sz="3600" b="1"/>
          </a:p>
        </p:txBody>
      </p:sp>
      <p:sp>
        <p:nvSpPr>
          <p:cNvPr id="12295" name="Rectangle 7">
            <a:extLst>
              <a:ext uri="{FF2B5EF4-FFF2-40B4-BE49-F238E27FC236}">
                <a16:creationId xmlns:a16="http://schemas.microsoft.com/office/drawing/2014/main" id="{CE1AB1A1-0FF7-8306-F581-391591826446}"/>
              </a:ext>
            </a:extLst>
          </p:cNvPr>
          <p:cNvSpPr>
            <a:spLocks noChangeArrowheads="1"/>
          </p:cNvSpPr>
          <p:nvPr/>
        </p:nvSpPr>
        <p:spPr bwMode="auto">
          <a:xfrm>
            <a:off x="228600" y="5227638"/>
            <a:ext cx="85344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HUAC</a:t>
            </a:r>
            <a:r>
              <a:rPr lang="en-US" altLang="en-US" sz="2000"/>
              <a:t>-House of Un-American Activities is best known for </a:t>
            </a:r>
            <a:r>
              <a:rPr lang="en-US" altLang="en-US" sz="2000">
                <a:solidFill>
                  <a:srgbClr val="FF0000"/>
                </a:solidFill>
              </a:rPr>
              <a:t>investigating communism in America and specifically within the film industry</a:t>
            </a:r>
            <a:r>
              <a:rPr lang="en-US" altLang="en-US" sz="2000"/>
              <a:t>. </a:t>
            </a:r>
          </a:p>
        </p:txBody>
      </p:sp>
      <p:pic>
        <p:nvPicPr>
          <p:cNvPr id="14341" name="Picture 5" descr="HUAC 1.jpg">
            <a:extLst>
              <a:ext uri="{FF2B5EF4-FFF2-40B4-BE49-F238E27FC236}">
                <a16:creationId xmlns:a16="http://schemas.microsoft.com/office/drawing/2014/main" id="{1E7A8EE6-9494-D530-2A18-FB600D3922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741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uac 2.jpg">
            <a:extLst>
              <a:ext uri="{FF2B5EF4-FFF2-40B4-BE49-F238E27FC236}">
                <a16:creationId xmlns:a16="http://schemas.microsoft.com/office/drawing/2014/main" id="{2EEEA326-62C8-5FA7-05A4-9DE12ED5A2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35814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48658D8D-E322-3D61-3C2B-0348C7F80F7C}"/>
              </a:ext>
            </a:extLst>
          </p:cNvPr>
          <p:cNvSpPr>
            <a:spLocks noGrp="1" noChangeArrowheads="1"/>
          </p:cNvSpPr>
          <p:nvPr>
            <p:ph type="title"/>
          </p:nvPr>
        </p:nvSpPr>
        <p:spPr/>
        <p:txBody>
          <a:bodyPr/>
          <a:lstStyle/>
          <a:p>
            <a:pPr eaLnBrk="1" hangingPunct="1"/>
            <a:endParaRPr lang="en-GB" altLang="en-US"/>
          </a:p>
        </p:txBody>
      </p:sp>
      <p:sp>
        <p:nvSpPr>
          <p:cNvPr id="15363" name="Rectangle 6">
            <a:extLst>
              <a:ext uri="{FF2B5EF4-FFF2-40B4-BE49-F238E27FC236}">
                <a16:creationId xmlns:a16="http://schemas.microsoft.com/office/drawing/2014/main" id="{C0A7CCFE-DDE6-D56F-AF10-4D66E7328BC0}"/>
              </a:ext>
            </a:extLst>
          </p:cNvPr>
          <p:cNvSpPr>
            <a:spLocks noGrp="1" noChangeArrowheads="1"/>
          </p:cNvSpPr>
          <p:nvPr>
            <p:ph type="body" idx="1"/>
          </p:nvPr>
        </p:nvSpPr>
        <p:spPr>
          <a:xfrm>
            <a:off x="762000" y="1219200"/>
            <a:ext cx="7543800" cy="2514600"/>
          </a:xfrm>
        </p:spPr>
        <p:txBody>
          <a:bodyPr/>
          <a:lstStyle/>
          <a:p>
            <a:pPr eaLnBrk="1" hangingPunct="1">
              <a:buFontTx/>
              <a:buNone/>
            </a:pPr>
            <a:endParaRPr lang="en-GB" altLang="en-US" sz="4000" b="1"/>
          </a:p>
        </p:txBody>
      </p:sp>
      <p:sp>
        <p:nvSpPr>
          <p:cNvPr id="11271" name="Rectangle 7">
            <a:extLst>
              <a:ext uri="{FF2B5EF4-FFF2-40B4-BE49-F238E27FC236}">
                <a16:creationId xmlns:a16="http://schemas.microsoft.com/office/drawing/2014/main" id="{A2BC62C0-2779-033E-2757-5A7FC1F17225}"/>
              </a:ext>
            </a:extLst>
          </p:cNvPr>
          <p:cNvSpPr>
            <a:spLocks noChangeArrowheads="1"/>
          </p:cNvSpPr>
          <p:nvPr/>
        </p:nvSpPr>
        <p:spPr bwMode="auto">
          <a:xfrm>
            <a:off x="-28575" y="5500688"/>
            <a:ext cx="917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Joseph McCarthy &amp; McCarthyism</a:t>
            </a:r>
            <a:r>
              <a:rPr lang="en-US" altLang="en-US"/>
              <a:t>-A senator from Wisconsin who made unsupported accusations that that person was a communist. Eventually, his wild accusations caught up with him and he was ousted from his govt. position. He also was an alcoholic. (Think of the Salem Witch Trials here) </a:t>
            </a:r>
          </a:p>
        </p:txBody>
      </p:sp>
      <p:pic>
        <p:nvPicPr>
          <p:cNvPr id="15365" name="Picture 5" descr="Blitzkrieg 1.jpg">
            <a:extLst>
              <a:ext uri="{FF2B5EF4-FFF2-40B4-BE49-F238E27FC236}">
                <a16:creationId xmlns:a16="http://schemas.microsoft.com/office/drawing/2014/main" id="{1F94C6FE-7D5A-E300-0C03-FE85899E3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2374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Joseph McCarth2.jpg">
            <a:extLst>
              <a:ext uri="{FF2B5EF4-FFF2-40B4-BE49-F238E27FC236}">
                <a16:creationId xmlns:a16="http://schemas.microsoft.com/office/drawing/2014/main" id="{D55E844D-7651-DBC3-01AA-FC60BD119E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00"/>
            <a:ext cx="1524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Joseph McCarthy3.jpg">
            <a:extLst>
              <a:ext uri="{FF2B5EF4-FFF2-40B4-BE49-F238E27FC236}">
                <a16:creationId xmlns:a16="http://schemas.microsoft.com/office/drawing/2014/main" id="{48A61CB7-3ECB-016A-EB95-48D2CC2E4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52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Joseph_McCarthy 1.jpg">
            <a:extLst>
              <a:ext uri="{FF2B5EF4-FFF2-40B4-BE49-F238E27FC236}">
                <a16:creationId xmlns:a16="http://schemas.microsoft.com/office/drawing/2014/main" id="{57E9ADFD-5783-9F36-99EF-BACBD9D1F0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28600"/>
            <a:ext cx="26670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salem-witch-trial.jpg">
            <a:extLst>
              <a:ext uri="{FF2B5EF4-FFF2-40B4-BE49-F238E27FC236}">
                <a16:creationId xmlns:a16="http://schemas.microsoft.com/office/drawing/2014/main" id="{C92D3E34-041E-271B-1BB9-44D547B8FF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32275" y="1828800"/>
            <a:ext cx="49117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hblock10.jpg">
            <a:extLst>
              <a:ext uri="{FF2B5EF4-FFF2-40B4-BE49-F238E27FC236}">
                <a16:creationId xmlns:a16="http://schemas.microsoft.com/office/drawing/2014/main" id="{CEFF76EE-F078-0C29-1011-A65D46A2E2F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0"/>
            <a:ext cx="32416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21473F27-3494-9B4C-E6C0-ED40924F0D5F}"/>
              </a:ext>
            </a:extLst>
          </p:cNvPr>
          <p:cNvSpPr>
            <a:spLocks noGrp="1" noChangeArrowheads="1"/>
          </p:cNvSpPr>
          <p:nvPr>
            <p:ph type="title"/>
          </p:nvPr>
        </p:nvSpPr>
        <p:spPr/>
        <p:txBody>
          <a:bodyPr/>
          <a:lstStyle/>
          <a:p>
            <a:pPr eaLnBrk="1" hangingPunct="1"/>
            <a:endParaRPr lang="en-GB" altLang="en-US"/>
          </a:p>
        </p:txBody>
      </p:sp>
      <p:sp>
        <p:nvSpPr>
          <p:cNvPr id="13315" name="Rectangle 6">
            <a:extLst>
              <a:ext uri="{FF2B5EF4-FFF2-40B4-BE49-F238E27FC236}">
                <a16:creationId xmlns:a16="http://schemas.microsoft.com/office/drawing/2014/main" id="{5B736C55-5C45-91B5-500A-4EB3AB38F6A7}"/>
              </a:ext>
            </a:extLst>
          </p:cNvPr>
          <p:cNvSpPr>
            <a:spLocks noGrp="1" noChangeArrowheads="1"/>
          </p:cNvSpPr>
          <p:nvPr>
            <p:ph type="body" idx="1"/>
          </p:nvPr>
        </p:nvSpPr>
        <p:spPr>
          <a:xfrm>
            <a:off x="381000" y="5105400"/>
            <a:ext cx="8382000" cy="1143000"/>
          </a:xfrm>
        </p:spPr>
        <p:txBody>
          <a:bodyPr/>
          <a:lstStyle/>
          <a:p>
            <a:pPr eaLnBrk="1" hangingPunct="1">
              <a:buFont typeface="Arial" panose="020B0604020202020204" pitchFamily="34" charset="0"/>
              <a:buNone/>
            </a:pPr>
            <a:r>
              <a:rPr lang="en-US" altLang="en-US" sz="2400" b="1"/>
              <a:t>Nikita Khrushchev</a:t>
            </a:r>
            <a:r>
              <a:rPr lang="en-US" altLang="en-US" sz="2400"/>
              <a:t>-Political leader of USSR who succeeded Stalin, like McCarthy was an alcoholic who brought the world very close to WW III/Nuclear War. </a:t>
            </a:r>
          </a:p>
          <a:p>
            <a:pPr eaLnBrk="1" hangingPunct="1">
              <a:buFont typeface="Arial" panose="020B0604020202020204" pitchFamily="34" charset="0"/>
              <a:buNone/>
            </a:pPr>
            <a:r>
              <a:rPr lang="en-US" altLang="en-US" sz="2400" b="1"/>
              <a:t>.</a:t>
            </a:r>
          </a:p>
        </p:txBody>
      </p:sp>
      <p:pic>
        <p:nvPicPr>
          <p:cNvPr id="16388" name="Picture 4" descr="Kruschev.jpg">
            <a:extLst>
              <a:ext uri="{FF2B5EF4-FFF2-40B4-BE49-F238E27FC236}">
                <a16:creationId xmlns:a16="http://schemas.microsoft.com/office/drawing/2014/main" id="{2DAEA5F0-8759-50FF-43FF-E721CA2C82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Khruschev.jpg">
            <a:extLst>
              <a:ext uri="{FF2B5EF4-FFF2-40B4-BE49-F238E27FC236}">
                <a16:creationId xmlns:a16="http://schemas.microsoft.com/office/drawing/2014/main" id="{07A527BA-07F2-ADCA-5FD1-D0585FBF39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28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atmosphere_testing_nuclear_weapons.jpg">
            <a:extLst>
              <a:ext uri="{FF2B5EF4-FFF2-40B4-BE49-F238E27FC236}">
                <a16:creationId xmlns:a16="http://schemas.microsoft.com/office/drawing/2014/main" id="{95B77136-93FB-14CD-453F-299CF2527A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0"/>
            <a:ext cx="2800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Cuba.jpg">
            <a:extLst>
              <a:ext uri="{FF2B5EF4-FFF2-40B4-BE49-F238E27FC236}">
                <a16:creationId xmlns:a16="http://schemas.microsoft.com/office/drawing/2014/main" id="{168006F5-A58B-D172-7B13-B28B80E150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90800"/>
            <a:ext cx="34290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kruschev alcohol.jpg">
            <a:extLst>
              <a:ext uri="{FF2B5EF4-FFF2-40B4-BE49-F238E27FC236}">
                <a16:creationId xmlns:a16="http://schemas.microsoft.com/office/drawing/2014/main" id="{681ECF35-132C-D18C-01C4-1FC67592D4A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3581400"/>
            <a:ext cx="1447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C8B25CDE-D193-30C3-2990-00CB1E8E8731}"/>
              </a:ext>
            </a:extLst>
          </p:cNvPr>
          <p:cNvSpPr>
            <a:spLocks noGrp="1" noChangeArrowheads="1"/>
          </p:cNvSpPr>
          <p:nvPr>
            <p:ph type="title"/>
          </p:nvPr>
        </p:nvSpPr>
        <p:spPr/>
        <p:txBody>
          <a:bodyPr/>
          <a:lstStyle/>
          <a:p>
            <a:pPr eaLnBrk="1" hangingPunct="1"/>
            <a:endParaRPr lang="en-GB" altLang="en-US"/>
          </a:p>
        </p:txBody>
      </p:sp>
      <p:sp>
        <p:nvSpPr>
          <p:cNvPr id="9222" name="Rectangle 6">
            <a:extLst>
              <a:ext uri="{FF2B5EF4-FFF2-40B4-BE49-F238E27FC236}">
                <a16:creationId xmlns:a16="http://schemas.microsoft.com/office/drawing/2014/main" id="{9BECA4E4-99A8-1FAD-691C-FEBE721731A5}"/>
              </a:ext>
            </a:extLst>
          </p:cNvPr>
          <p:cNvSpPr>
            <a:spLocks noGrp="1" noChangeArrowheads="1"/>
          </p:cNvSpPr>
          <p:nvPr>
            <p:ph type="body" idx="1"/>
          </p:nvPr>
        </p:nvSpPr>
        <p:spPr>
          <a:xfrm>
            <a:off x="0" y="1828800"/>
            <a:ext cx="7696200" cy="3657600"/>
          </a:xfrm>
        </p:spPr>
        <p:txBody>
          <a:bodyPr/>
          <a:lstStyle/>
          <a:p>
            <a:pPr eaLnBrk="1" hangingPunct="1">
              <a:buFont typeface="Arial" panose="020B0604020202020204" pitchFamily="34" charset="0"/>
              <a:buNone/>
            </a:pPr>
            <a:endParaRPr lang="en-GB" altLang="en-US" sz="4000" b="1"/>
          </a:p>
        </p:txBody>
      </p:sp>
      <p:sp>
        <p:nvSpPr>
          <p:cNvPr id="9223" name="Rectangle 7">
            <a:extLst>
              <a:ext uri="{FF2B5EF4-FFF2-40B4-BE49-F238E27FC236}">
                <a16:creationId xmlns:a16="http://schemas.microsoft.com/office/drawing/2014/main" id="{1BBD839D-778A-A3E1-0A6F-083D21B584F4}"/>
              </a:ext>
            </a:extLst>
          </p:cNvPr>
          <p:cNvSpPr>
            <a:spLocks noChangeArrowheads="1"/>
          </p:cNvSpPr>
          <p:nvPr/>
        </p:nvSpPr>
        <p:spPr bwMode="auto">
          <a:xfrm>
            <a:off x="304800" y="4873625"/>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Korean War-</a:t>
            </a:r>
            <a:r>
              <a:rPr lang="en-US" altLang="en-US" sz="2400"/>
              <a:t>The Korean War refers to a period of military conflict between North Korean and South Korean regimes, with major hostilities lasting from June 25, 1950 until the armistice  signed on July 27, 1953.</a:t>
            </a:r>
          </a:p>
        </p:txBody>
      </p:sp>
      <p:pic>
        <p:nvPicPr>
          <p:cNvPr id="17413" name="Picture 6" descr="korean_war_map.jpg">
            <a:extLst>
              <a:ext uri="{FF2B5EF4-FFF2-40B4-BE49-F238E27FC236}">
                <a16:creationId xmlns:a16="http://schemas.microsoft.com/office/drawing/2014/main" id="{39B94B89-AC23-CB3A-0A93-057C84189F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35353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nodePh="1">
                                  <p:stCondLst>
                                    <p:cond delay="0"/>
                                  </p:stCondLst>
                                  <p:endCondLst>
                                    <p:cond evt="begin" delay="0">
                                      <p:tn val="5"/>
                                    </p:cond>
                                  </p:end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nodePh="1">
                                  <p:stCondLst>
                                    <p:cond delay="0"/>
                                  </p:stCondLst>
                                  <p:endCondLst>
                                    <p:cond evt="begin" delay="0">
                                      <p:tn val="10"/>
                                    </p:cond>
                                  </p:endCondLst>
                                  <p:childTnLst>
                                    <p:set>
                                      <p:cBhvr>
                                        <p:cTn id="11" dur="1" fill="hold">
                                          <p:stCondLst>
                                            <p:cond delay="0"/>
                                          </p:stCondLst>
                                        </p:cTn>
                                        <p:tgtEl>
                                          <p:spTgt spid="9222">
                                            <p:txEl>
                                              <p:pRg st="0" end="0"/>
                                            </p:txEl>
                                          </p:spTgt>
                                        </p:tgtEl>
                                        <p:attrNameLst>
                                          <p:attrName>style.visibility</p:attrName>
                                        </p:attrNameLst>
                                      </p:cBhvr>
                                      <p:to>
                                        <p:strVal val="visible"/>
                                      </p:to>
                                    </p:set>
                                    <p:animEffect transition="in" filter="dissolve">
                                      <p:cBhvr>
                                        <p:cTn id="12" dur="500"/>
                                        <p:tgtEl>
                                          <p:spTgt spid="9222">
                                            <p:txEl>
                                              <p:pRg st="0" end="0"/>
                                            </p:txEl>
                                          </p:spTgt>
                                        </p:tgtEl>
                                      </p:cBhvr>
                                    </p:animEffect>
                                  </p:childTnLst>
                                  <p:subTnLst>
                                    <p:set>
                                      <p:cBhvr override="childStyle">
                                        <p:cTn dur="1" fill="hold" display="0" masterRel="nextClick" afterEffect="1"/>
                                        <p:tgtEl>
                                          <p:spTgt spid="9222">
                                            <p:txEl>
                                              <p:pRg st="0" end="0"/>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build="p"/>
      <p:bldP spid="92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6AE3994C-77B9-A8C8-DC5A-18850A4ED0EB}"/>
              </a:ext>
            </a:extLst>
          </p:cNvPr>
          <p:cNvSpPr>
            <a:spLocks noGrp="1" noChangeArrowheads="1"/>
          </p:cNvSpPr>
          <p:nvPr>
            <p:ph type="title"/>
          </p:nvPr>
        </p:nvSpPr>
        <p:spPr/>
        <p:txBody>
          <a:bodyPr/>
          <a:lstStyle/>
          <a:p>
            <a:pPr eaLnBrk="1" hangingPunct="1"/>
            <a:endParaRPr lang="en-GB" altLang="en-US"/>
          </a:p>
        </p:txBody>
      </p:sp>
      <p:sp>
        <p:nvSpPr>
          <p:cNvPr id="8198" name="Rectangle 6">
            <a:extLst>
              <a:ext uri="{FF2B5EF4-FFF2-40B4-BE49-F238E27FC236}">
                <a16:creationId xmlns:a16="http://schemas.microsoft.com/office/drawing/2014/main" id="{DF2F0DF1-68C8-08C9-739B-2D009B5F3F02}"/>
              </a:ext>
            </a:extLst>
          </p:cNvPr>
          <p:cNvSpPr>
            <a:spLocks noGrp="1" noChangeArrowheads="1"/>
          </p:cNvSpPr>
          <p:nvPr>
            <p:ph type="body" idx="1"/>
          </p:nvPr>
        </p:nvSpPr>
        <p:spPr/>
        <p:txBody>
          <a:bodyPr/>
          <a:lstStyle/>
          <a:p>
            <a:pPr eaLnBrk="1" hangingPunct="1"/>
            <a:endParaRPr lang="en-GB" altLang="en-US"/>
          </a:p>
        </p:txBody>
      </p:sp>
      <p:sp>
        <p:nvSpPr>
          <p:cNvPr id="8199" name="Rectangle 7">
            <a:extLst>
              <a:ext uri="{FF2B5EF4-FFF2-40B4-BE49-F238E27FC236}">
                <a16:creationId xmlns:a16="http://schemas.microsoft.com/office/drawing/2014/main" id="{68CDC23A-1B7D-5EE1-3B16-F83BE30C871F}"/>
              </a:ext>
            </a:extLst>
          </p:cNvPr>
          <p:cNvSpPr>
            <a:spLocks noChangeArrowheads="1"/>
          </p:cNvSpPr>
          <p:nvPr/>
        </p:nvSpPr>
        <p:spPr bwMode="auto">
          <a:xfrm>
            <a:off x="914400" y="4645025"/>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Mao Zedong--Communist leader of China who was once quoted as saying to the U.S. “your nuclear weapons are like a paper tiger”, he along almost brought the US into another nuclear war.</a:t>
            </a:r>
            <a:endParaRPr lang="en-US" altLang="en-US" sz="2000" b="1">
              <a:latin typeface="Tahoma" panose="020B0604030504040204" pitchFamily="34" charset="0"/>
            </a:endParaRPr>
          </a:p>
        </p:txBody>
      </p:sp>
      <p:pic>
        <p:nvPicPr>
          <p:cNvPr id="18437" name="Picture 5" descr="mao zedong 2.jpg">
            <a:extLst>
              <a:ext uri="{FF2B5EF4-FFF2-40B4-BE49-F238E27FC236}">
                <a16:creationId xmlns:a16="http://schemas.microsoft.com/office/drawing/2014/main" id="{633D33FD-F310-9FC2-06FC-7F5FF580A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29892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ao-zedong 1.jpg">
            <a:extLst>
              <a:ext uri="{FF2B5EF4-FFF2-40B4-BE49-F238E27FC236}">
                <a16:creationId xmlns:a16="http://schemas.microsoft.com/office/drawing/2014/main" id="{29866D69-0EE3-DA22-16CE-368ACAB258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1828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mao_and_friends.jpg">
            <a:extLst>
              <a:ext uri="{FF2B5EF4-FFF2-40B4-BE49-F238E27FC236}">
                <a16:creationId xmlns:a16="http://schemas.microsoft.com/office/drawing/2014/main" id="{BC77ED5B-BD3C-DF06-21A4-80F8887497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
            <a:ext cx="31813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nodePh="1">
                                  <p:stCondLst>
                                    <p:cond delay="0"/>
                                  </p:stCondLst>
                                  <p:endCondLst>
                                    <p:cond evt="begin" delay="0">
                                      <p:tn val="5"/>
                                    </p:cond>
                                  </p:endCondLst>
                                  <p:childTnLst>
                                    <p:animEffect transition="out" filter="fade">
                                      <p:cBhvr>
                                        <p:cTn id="6" dur="2000"/>
                                        <p:tgtEl>
                                          <p:spTgt spid="8198">
                                            <p:txEl>
                                              <p:pRg st="0" end="0"/>
                                            </p:txEl>
                                          </p:spTgt>
                                        </p:tgtEl>
                                      </p:cBhvr>
                                    </p:animEffect>
                                    <p:set>
                                      <p:cBhvr>
                                        <p:cTn id="7" dur="1" fill="hold">
                                          <p:stCondLst>
                                            <p:cond delay="1999"/>
                                          </p:stCondLst>
                                        </p:cTn>
                                        <p:tgtEl>
                                          <p:spTgt spid="8198">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fade">
                                      <p:cBhvr>
                                        <p:cTn id="10"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E740EBC-5048-6AAA-E56C-3A6B0581407C}"/>
              </a:ext>
            </a:extLst>
          </p:cNvPr>
          <p:cNvSpPr>
            <a:spLocks noGrp="1"/>
          </p:cNvSpPr>
          <p:nvPr>
            <p:ph type="title"/>
          </p:nvPr>
        </p:nvSpPr>
        <p:spPr/>
        <p:txBody>
          <a:bodyPr/>
          <a:lstStyle/>
          <a:p>
            <a:pPr eaLnBrk="1" hangingPunct="1"/>
            <a:endParaRPr lang="en-GB" altLang="en-US"/>
          </a:p>
        </p:txBody>
      </p:sp>
      <p:sp>
        <p:nvSpPr>
          <p:cNvPr id="16388" name="TextBox 5">
            <a:extLst>
              <a:ext uri="{FF2B5EF4-FFF2-40B4-BE49-F238E27FC236}">
                <a16:creationId xmlns:a16="http://schemas.microsoft.com/office/drawing/2014/main" id="{3699CADE-C5EF-5659-B464-4EF3CBD256D5}"/>
              </a:ext>
            </a:extLst>
          </p:cNvPr>
          <p:cNvSpPr txBox="1">
            <a:spLocks noChangeArrowheads="1"/>
          </p:cNvSpPr>
          <p:nvPr/>
        </p:nvSpPr>
        <p:spPr bwMode="auto">
          <a:xfrm>
            <a:off x="609600" y="5105400"/>
            <a:ext cx="739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Ethel and Julius Rosenberg-</a:t>
            </a:r>
            <a:r>
              <a:rPr lang="en-US" altLang="en-US" sz="2400"/>
              <a:t>were American communists who were executed after having been found guilty of conspiracy to commit espionage. The charges were in relation to the passing of information about the atomic bomb to the Soviet Union.</a:t>
            </a:r>
          </a:p>
        </p:txBody>
      </p:sp>
      <p:pic>
        <p:nvPicPr>
          <p:cNvPr id="19460" name="Picture 4" descr="Rosenbergs.jpg">
            <a:extLst>
              <a:ext uri="{FF2B5EF4-FFF2-40B4-BE49-F238E27FC236}">
                <a16:creationId xmlns:a16="http://schemas.microsoft.com/office/drawing/2014/main" id="{B726CB2C-48FB-4372-7C84-6C7D3DFC0A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358933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Content Placeholder 6" descr="Rosenbergs 2.jpg">
            <a:extLst>
              <a:ext uri="{FF2B5EF4-FFF2-40B4-BE49-F238E27FC236}">
                <a16:creationId xmlns:a16="http://schemas.microsoft.com/office/drawing/2014/main" id="{74773680-2225-A69C-E2C5-210A2C7AE35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200400" y="0"/>
            <a:ext cx="3213100" cy="4525963"/>
          </a:xfrm>
        </p:spPr>
      </p:pic>
      <p:pic>
        <p:nvPicPr>
          <p:cNvPr id="19462" name="Picture 7" descr="Rosenbergs 3.gif">
            <a:extLst>
              <a:ext uri="{FF2B5EF4-FFF2-40B4-BE49-F238E27FC236}">
                <a16:creationId xmlns:a16="http://schemas.microsoft.com/office/drawing/2014/main" id="{D0D7CE51-7409-BFDF-6083-83A5D9CF6F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9200C04-0EBE-084C-2D5F-3DFA5B6EFFF2}"/>
              </a:ext>
            </a:extLst>
          </p:cNvPr>
          <p:cNvSpPr>
            <a:spLocks noGrp="1"/>
          </p:cNvSpPr>
          <p:nvPr>
            <p:ph type="title"/>
          </p:nvPr>
        </p:nvSpPr>
        <p:spPr/>
        <p:txBody>
          <a:bodyPr/>
          <a:lstStyle/>
          <a:p>
            <a:endParaRPr lang="en-GB" altLang="en-US"/>
          </a:p>
        </p:txBody>
      </p:sp>
      <p:sp>
        <p:nvSpPr>
          <p:cNvPr id="17412" name="TextBox 4">
            <a:extLst>
              <a:ext uri="{FF2B5EF4-FFF2-40B4-BE49-F238E27FC236}">
                <a16:creationId xmlns:a16="http://schemas.microsoft.com/office/drawing/2014/main" id="{E182F7D6-5B2E-B4A6-5B19-F5914FF79AA3}"/>
              </a:ext>
            </a:extLst>
          </p:cNvPr>
          <p:cNvSpPr txBox="1">
            <a:spLocks noChangeArrowheads="1"/>
          </p:cNvSpPr>
          <p:nvPr/>
        </p:nvSpPr>
        <p:spPr bwMode="auto">
          <a:xfrm>
            <a:off x="990600" y="457200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Warsaw Pact</a:t>
            </a:r>
            <a:r>
              <a:rPr lang="en-US" altLang="en-US" sz="2400"/>
              <a:t> – pro Soviet countries – USSR, and all countries controlled by the USSR.</a:t>
            </a:r>
          </a:p>
          <a:p>
            <a:pPr eaLnBrk="1" hangingPunct="1"/>
            <a:r>
              <a:rPr lang="en-US" altLang="en-US" sz="2400" u="sng"/>
              <a:t>COMMUNISM</a:t>
            </a:r>
            <a:endParaRPr lang="en-US" altLang="en-US" sz="2400" b="1"/>
          </a:p>
        </p:txBody>
      </p:sp>
      <p:pic>
        <p:nvPicPr>
          <p:cNvPr id="20484" name="Picture 4" descr="Warsaw Pact Countires.png">
            <a:extLst>
              <a:ext uri="{FF2B5EF4-FFF2-40B4-BE49-F238E27FC236}">
                <a16:creationId xmlns:a16="http://schemas.microsoft.com/office/drawing/2014/main" id="{060D24EF-85BF-8292-5937-266A7CF61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2386013"/>
            <a:ext cx="57340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Content Placeholder 5">
            <a:extLst>
              <a:ext uri="{FF2B5EF4-FFF2-40B4-BE49-F238E27FC236}">
                <a16:creationId xmlns:a16="http://schemas.microsoft.com/office/drawing/2014/main" id="{5F719937-3922-48EE-E38D-516C9BAE523F}"/>
              </a:ext>
            </a:extLst>
          </p:cNvPr>
          <p:cNvSpPr>
            <a:spLocks noGrp="1"/>
          </p:cNvSpPr>
          <p:nvPr>
            <p:ph idx="1"/>
          </p:nvPr>
        </p:nvSpPr>
        <p:spPr/>
        <p:txBody>
          <a:body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wipe(down)">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wipe(down)">
                                      <p:cBhvr>
                                        <p:cTn id="12" dur="500"/>
                                        <p:tgtEl>
                                          <p:spTgt spid="174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B132FF5-DC4E-F7A4-E96C-072DCBFE8C97}"/>
              </a:ext>
            </a:extLst>
          </p:cNvPr>
          <p:cNvSpPr>
            <a:spLocks noGrp="1"/>
          </p:cNvSpPr>
          <p:nvPr>
            <p:ph type="title"/>
          </p:nvPr>
        </p:nvSpPr>
        <p:spPr/>
        <p:txBody>
          <a:bodyPr/>
          <a:lstStyle/>
          <a:p>
            <a:r>
              <a:rPr lang="en-US" altLang="en-US" sz="3200">
                <a:solidFill>
                  <a:srgbClr val="FF0000"/>
                </a:solidFill>
              </a:rPr>
              <a:t>Warren G. Harding ®, Calvin Coolidge (D), Herbert Hoover ®, FDR (D)</a:t>
            </a:r>
          </a:p>
        </p:txBody>
      </p:sp>
      <p:sp>
        <p:nvSpPr>
          <p:cNvPr id="23555" name="Content Placeholder 2">
            <a:extLst>
              <a:ext uri="{FF2B5EF4-FFF2-40B4-BE49-F238E27FC236}">
                <a16:creationId xmlns:a16="http://schemas.microsoft.com/office/drawing/2014/main" id="{F7EF1BA0-FD5F-6FED-7063-654935CBA555}"/>
              </a:ext>
            </a:extLst>
          </p:cNvPr>
          <p:cNvSpPr>
            <a:spLocks noGrp="1"/>
          </p:cNvSpPr>
          <p:nvPr>
            <p:ph idx="1"/>
          </p:nvPr>
        </p:nvSpPr>
        <p:spPr>
          <a:xfrm>
            <a:off x="457200" y="5486400"/>
            <a:ext cx="8229600" cy="639763"/>
          </a:xfrm>
        </p:spPr>
        <p:txBody>
          <a:bodyPr/>
          <a:lstStyle/>
          <a:p>
            <a:pPr>
              <a:buFont typeface="Arial" panose="020B0604020202020204" pitchFamily="34" charset="0"/>
              <a:buNone/>
            </a:pPr>
            <a:r>
              <a:rPr lang="en-US" altLang="en-US" sz="2400" b="1"/>
              <a:t>Kamikaze – Japanese pilots crashed their bomb-filled planes into Allied ships during the Battle of Leyte Gulf.</a:t>
            </a:r>
          </a:p>
        </p:txBody>
      </p:sp>
      <p:pic>
        <p:nvPicPr>
          <p:cNvPr id="3076" name="Picture 7" descr="WarrenHarding.jpg">
            <a:extLst>
              <a:ext uri="{FF2B5EF4-FFF2-40B4-BE49-F238E27FC236}">
                <a16:creationId xmlns:a16="http://schemas.microsoft.com/office/drawing/2014/main" id="{3F0CF76A-BA47-D753-487F-48FC9DD6F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2606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Calvin_Coolidge.jpg">
            <a:extLst>
              <a:ext uri="{FF2B5EF4-FFF2-40B4-BE49-F238E27FC236}">
                <a16:creationId xmlns:a16="http://schemas.microsoft.com/office/drawing/2014/main" id="{83C0B3AC-BF09-CE0A-DE9F-F19D611A4B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763963"/>
            <a:ext cx="222885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Herbert_Hoover.jpg">
            <a:extLst>
              <a:ext uri="{FF2B5EF4-FFF2-40B4-BE49-F238E27FC236}">
                <a16:creationId xmlns:a16="http://schemas.microsoft.com/office/drawing/2014/main" id="{72FB64AA-8442-D326-7625-BB40DF9052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733800"/>
            <a:ext cx="2595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FDR.jpg">
            <a:extLst>
              <a:ext uri="{FF2B5EF4-FFF2-40B4-BE49-F238E27FC236}">
                <a16:creationId xmlns:a16="http://schemas.microsoft.com/office/drawing/2014/main" id="{CCB03063-1940-5528-D1C5-D59510E9F6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667000"/>
            <a:ext cx="256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ox(in)">
                                      <p:cBhvr>
                                        <p:cTn id="13"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55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68A7F85-8FD5-C18A-CC72-B7F8912A5590}"/>
              </a:ext>
            </a:extLst>
          </p:cNvPr>
          <p:cNvSpPr>
            <a:spLocks noGrp="1"/>
          </p:cNvSpPr>
          <p:nvPr>
            <p:ph type="title"/>
          </p:nvPr>
        </p:nvSpPr>
        <p:spPr/>
        <p:txBody>
          <a:bodyPr/>
          <a:lstStyle/>
          <a:p>
            <a:endParaRPr lang="en-GB" altLang="en-US"/>
          </a:p>
        </p:txBody>
      </p:sp>
      <p:sp>
        <p:nvSpPr>
          <p:cNvPr id="18435" name="Content Placeholder 2">
            <a:extLst>
              <a:ext uri="{FF2B5EF4-FFF2-40B4-BE49-F238E27FC236}">
                <a16:creationId xmlns:a16="http://schemas.microsoft.com/office/drawing/2014/main" id="{758973E7-24B0-20A4-81A2-C917D00C55DC}"/>
              </a:ext>
            </a:extLst>
          </p:cNvPr>
          <p:cNvSpPr>
            <a:spLocks noGrp="1"/>
          </p:cNvSpPr>
          <p:nvPr>
            <p:ph idx="1"/>
          </p:nvPr>
        </p:nvSpPr>
        <p:spPr>
          <a:xfrm>
            <a:off x="381000" y="3810000"/>
            <a:ext cx="8229600" cy="792163"/>
          </a:xfrm>
        </p:spPr>
        <p:txBody>
          <a:bodyPr/>
          <a:lstStyle/>
          <a:p>
            <a:r>
              <a:rPr lang="en-US" altLang="en-US" sz="2400" b="1"/>
              <a:t>H-Bomb</a:t>
            </a:r>
            <a:r>
              <a:rPr lang="en-US" altLang="en-US" sz="2400"/>
              <a:t>-1952 Weapon of mass destruction that was 25-50 times more powerful than the original bomb that destroyed Hiroshima. After a test of its power by the US, its byproduct traveled around the world and hand devastating environmental effects. It was estimated that the explosion of 100 H-bombs could have made life in this very world unsustainable. </a:t>
            </a:r>
          </a:p>
        </p:txBody>
      </p:sp>
      <p:pic>
        <p:nvPicPr>
          <p:cNvPr id="21508" name="Picture 6" descr="hiroshima__aftermath.jpg">
            <a:extLst>
              <a:ext uri="{FF2B5EF4-FFF2-40B4-BE49-F238E27FC236}">
                <a16:creationId xmlns:a16="http://schemas.microsoft.com/office/drawing/2014/main" id="{764480BF-BA64-C1B3-EB7E-BA426C61DE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5672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CheckMarkX.jpg">
            <a:extLst>
              <a:ext uri="{FF2B5EF4-FFF2-40B4-BE49-F238E27FC236}">
                <a16:creationId xmlns:a16="http://schemas.microsoft.com/office/drawing/2014/main" id="{08CE46AB-C49E-AA1F-70A0-0D3E6B8BEC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295400"/>
            <a:ext cx="2000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25th%20ann%20logo.jpg">
            <a:extLst>
              <a:ext uri="{FF2B5EF4-FFF2-40B4-BE49-F238E27FC236}">
                <a16:creationId xmlns:a16="http://schemas.microsoft.com/office/drawing/2014/main" id="{BCCC2EB8-BCD3-022B-5C30-7E3D2605D8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52600"/>
            <a:ext cx="19446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A6A1996-3727-87F6-702E-7B9C0FC69DB3}"/>
              </a:ext>
            </a:extLst>
          </p:cNvPr>
          <p:cNvSpPr>
            <a:spLocks noGrp="1"/>
          </p:cNvSpPr>
          <p:nvPr>
            <p:ph type="title"/>
          </p:nvPr>
        </p:nvSpPr>
        <p:spPr/>
        <p:txBody>
          <a:bodyPr/>
          <a:lstStyle/>
          <a:p>
            <a:endParaRPr lang="en-GB" altLang="en-US"/>
          </a:p>
        </p:txBody>
      </p:sp>
      <p:sp>
        <p:nvSpPr>
          <p:cNvPr id="19459" name="Content Placeholder 2">
            <a:extLst>
              <a:ext uri="{FF2B5EF4-FFF2-40B4-BE49-F238E27FC236}">
                <a16:creationId xmlns:a16="http://schemas.microsoft.com/office/drawing/2014/main" id="{09811E9A-9FD4-4FA5-70E9-93A7A54914E2}"/>
              </a:ext>
            </a:extLst>
          </p:cNvPr>
          <p:cNvSpPr>
            <a:spLocks noGrp="1"/>
          </p:cNvSpPr>
          <p:nvPr>
            <p:ph idx="1"/>
          </p:nvPr>
        </p:nvSpPr>
        <p:spPr>
          <a:xfrm>
            <a:off x="533400" y="4648200"/>
            <a:ext cx="8229600" cy="639763"/>
          </a:xfrm>
        </p:spPr>
        <p:txBody>
          <a:bodyPr/>
          <a:lstStyle/>
          <a:p>
            <a:r>
              <a:rPr lang="en-US" altLang="en-US" sz="2400" b="1">
                <a:solidFill>
                  <a:srgbClr val="FF0000"/>
                </a:solidFill>
              </a:rPr>
              <a:t>Fidel Castro-revolutionary/communist leader who took over diplomatic power in Cuba</a:t>
            </a:r>
            <a:r>
              <a:rPr lang="en-US" altLang="en-US" sz="2400" b="1"/>
              <a:t>. </a:t>
            </a:r>
          </a:p>
        </p:txBody>
      </p:sp>
      <p:pic>
        <p:nvPicPr>
          <p:cNvPr id="22532" name="Picture 5" descr="140_Fidel-Castro.jpg">
            <a:extLst>
              <a:ext uri="{FF2B5EF4-FFF2-40B4-BE49-F238E27FC236}">
                <a16:creationId xmlns:a16="http://schemas.microsoft.com/office/drawing/2014/main" id="{52245B89-834A-FEF0-A3D1-6CA56260CB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3225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castro1.jpg">
            <a:extLst>
              <a:ext uri="{FF2B5EF4-FFF2-40B4-BE49-F238E27FC236}">
                <a16:creationId xmlns:a16="http://schemas.microsoft.com/office/drawing/2014/main" id="{14D3FA78-046F-2EC2-562A-730F939F83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
            <a:ext cx="31527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CFD5017-1E1F-1FD3-9E7E-C370A723D547}"/>
              </a:ext>
            </a:extLst>
          </p:cNvPr>
          <p:cNvSpPr>
            <a:spLocks noGrp="1"/>
          </p:cNvSpPr>
          <p:nvPr>
            <p:ph type="title"/>
          </p:nvPr>
        </p:nvSpPr>
        <p:spPr/>
        <p:txBody>
          <a:bodyPr/>
          <a:lstStyle/>
          <a:p>
            <a:endParaRPr lang="en-GB" altLang="en-US"/>
          </a:p>
        </p:txBody>
      </p:sp>
      <p:sp>
        <p:nvSpPr>
          <p:cNvPr id="20483" name="Content Placeholder 2">
            <a:extLst>
              <a:ext uri="{FF2B5EF4-FFF2-40B4-BE49-F238E27FC236}">
                <a16:creationId xmlns:a16="http://schemas.microsoft.com/office/drawing/2014/main" id="{747AE4A9-AEEA-C12B-A532-30734777A9B0}"/>
              </a:ext>
            </a:extLst>
          </p:cNvPr>
          <p:cNvSpPr>
            <a:spLocks noGrp="1"/>
          </p:cNvSpPr>
          <p:nvPr>
            <p:ph idx="1"/>
          </p:nvPr>
        </p:nvSpPr>
        <p:spPr>
          <a:xfrm>
            <a:off x="457200" y="5257800"/>
            <a:ext cx="8229600" cy="868363"/>
          </a:xfrm>
        </p:spPr>
        <p:txBody>
          <a:bodyPr/>
          <a:lstStyle/>
          <a:p>
            <a:r>
              <a:rPr lang="en-US" altLang="en-US" sz="2400" b="1"/>
              <a:t>Bay of Pigs Invasion–April 17</a:t>
            </a:r>
            <a:r>
              <a:rPr lang="en-US" altLang="en-US" sz="2400" b="1" baseline="30000"/>
              <a:t>th</a:t>
            </a:r>
            <a:r>
              <a:rPr lang="en-US" altLang="en-US" sz="2400" b="1"/>
              <a:t>, 1961 1500 Cuban exiles whose objective to overthrow the Cuban govt., failed miserably as they faced 25,000 Cuban troops that were back up by Soviet tanks. </a:t>
            </a:r>
            <a:endParaRPr lang="en-US" altLang="en-US" sz="2400"/>
          </a:p>
        </p:txBody>
      </p:sp>
      <p:pic>
        <p:nvPicPr>
          <p:cNvPr id="23556" name="Picture 4" descr="BayofPigs.jpg">
            <a:extLst>
              <a:ext uri="{FF2B5EF4-FFF2-40B4-BE49-F238E27FC236}">
                <a16:creationId xmlns:a16="http://schemas.microsoft.com/office/drawing/2014/main" id="{BB8F1FFD-96A9-927B-F681-3CB06709AE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643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disaster-movie-poster.jpg">
            <a:extLst>
              <a:ext uri="{FF2B5EF4-FFF2-40B4-BE49-F238E27FC236}">
                <a16:creationId xmlns:a16="http://schemas.microsoft.com/office/drawing/2014/main" id="{77B136D6-D89F-14B4-46CA-4C2EFDE755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25542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jfk_cia.jpg">
            <a:extLst>
              <a:ext uri="{FF2B5EF4-FFF2-40B4-BE49-F238E27FC236}">
                <a16:creationId xmlns:a16="http://schemas.microsoft.com/office/drawing/2014/main" id="{C9ACCAEC-A709-CF5E-1179-F65A54160C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568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zodiac-pig-pic.gif">
            <a:extLst>
              <a:ext uri="{FF2B5EF4-FFF2-40B4-BE49-F238E27FC236}">
                <a16:creationId xmlns:a16="http://schemas.microsoft.com/office/drawing/2014/main" id="{BB70DEC9-EA3A-8348-50A4-BC6508AEDE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95400"/>
            <a:ext cx="296703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EFB8021-DA04-88D7-E924-4D07CB65D217}"/>
              </a:ext>
            </a:extLst>
          </p:cNvPr>
          <p:cNvSpPr>
            <a:spLocks noGrp="1"/>
          </p:cNvSpPr>
          <p:nvPr>
            <p:ph type="title"/>
          </p:nvPr>
        </p:nvSpPr>
        <p:spPr/>
        <p:txBody>
          <a:bodyPr/>
          <a:lstStyle/>
          <a:p>
            <a:endParaRPr lang="en-GB" altLang="en-US"/>
          </a:p>
        </p:txBody>
      </p:sp>
      <p:sp>
        <p:nvSpPr>
          <p:cNvPr id="21507" name="Content Placeholder 2">
            <a:extLst>
              <a:ext uri="{FF2B5EF4-FFF2-40B4-BE49-F238E27FC236}">
                <a16:creationId xmlns:a16="http://schemas.microsoft.com/office/drawing/2014/main" id="{5F54F486-0B70-A97D-FB9D-5A4AB8A5A006}"/>
              </a:ext>
            </a:extLst>
          </p:cNvPr>
          <p:cNvSpPr>
            <a:spLocks noGrp="1"/>
          </p:cNvSpPr>
          <p:nvPr>
            <p:ph idx="1"/>
          </p:nvPr>
        </p:nvSpPr>
        <p:spPr>
          <a:xfrm>
            <a:off x="457200" y="5257800"/>
            <a:ext cx="8229600" cy="868363"/>
          </a:xfrm>
        </p:spPr>
        <p:txBody>
          <a:bodyPr/>
          <a:lstStyle/>
          <a:p>
            <a:r>
              <a:rPr lang="en-US" altLang="en-US" sz="2400" b="1"/>
              <a:t>Cuban Missile Crisis-October 14</a:t>
            </a:r>
            <a:r>
              <a:rPr lang="en-US" altLang="en-US" sz="2400" b="1" baseline="30000"/>
              <a:t>th</a:t>
            </a:r>
            <a:r>
              <a:rPr lang="en-US" altLang="en-US" sz="2400" b="1"/>
              <a:t>-October 28</a:t>
            </a:r>
            <a:r>
              <a:rPr lang="en-US" altLang="en-US" sz="2400" b="1" baseline="30000"/>
              <a:t>th,</a:t>
            </a:r>
            <a:r>
              <a:rPr lang="en-US" altLang="en-US" sz="2400" b="1"/>
              <a:t> 1962 where the U.S. and Soviet Union/Cuba came very close to a nuclear war. </a:t>
            </a:r>
          </a:p>
        </p:txBody>
      </p:sp>
      <p:pic>
        <p:nvPicPr>
          <p:cNvPr id="24580" name="Picture 4" descr="1962_cuban_missile.gif">
            <a:extLst>
              <a:ext uri="{FF2B5EF4-FFF2-40B4-BE49-F238E27FC236}">
                <a16:creationId xmlns:a16="http://schemas.microsoft.com/office/drawing/2014/main" id="{A4F62DCC-7F44-9CED-02EF-EE4AB1428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47529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cuban-missiles.jpg">
            <a:extLst>
              <a:ext uri="{FF2B5EF4-FFF2-40B4-BE49-F238E27FC236}">
                <a16:creationId xmlns:a16="http://schemas.microsoft.com/office/drawing/2014/main" id="{BA6398A3-CD3B-9B26-C629-00038CB30F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4577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mainmap.gif">
            <a:extLst>
              <a:ext uri="{FF2B5EF4-FFF2-40B4-BE49-F238E27FC236}">
                <a16:creationId xmlns:a16="http://schemas.microsoft.com/office/drawing/2014/main" id="{20C0EDE8-D9E6-9640-02A2-5A8D20F60A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45720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1962_cuban_missile.gif">
            <a:extLst>
              <a:ext uri="{FF2B5EF4-FFF2-40B4-BE49-F238E27FC236}">
                <a16:creationId xmlns:a16="http://schemas.microsoft.com/office/drawing/2014/main" id="{953E22C0-2853-D3D9-B533-52851ECC0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7529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DCFC57B-3C27-2A41-FAAB-E8EDF359EDF0}"/>
              </a:ext>
            </a:extLst>
          </p:cNvPr>
          <p:cNvSpPr>
            <a:spLocks noGrp="1"/>
          </p:cNvSpPr>
          <p:nvPr>
            <p:ph type="title"/>
          </p:nvPr>
        </p:nvSpPr>
        <p:spPr/>
        <p:txBody>
          <a:bodyPr/>
          <a:lstStyle/>
          <a:p>
            <a:endParaRPr lang="en-GB" altLang="en-US"/>
          </a:p>
        </p:txBody>
      </p:sp>
      <p:sp>
        <p:nvSpPr>
          <p:cNvPr id="22532" name="TextBox 4">
            <a:extLst>
              <a:ext uri="{FF2B5EF4-FFF2-40B4-BE49-F238E27FC236}">
                <a16:creationId xmlns:a16="http://schemas.microsoft.com/office/drawing/2014/main" id="{5319B8F6-E3E3-2BD7-04B7-F77DBD7C40B5}"/>
              </a:ext>
            </a:extLst>
          </p:cNvPr>
          <p:cNvSpPr txBox="1">
            <a:spLocks noChangeArrowheads="1"/>
          </p:cNvSpPr>
          <p:nvPr/>
        </p:nvSpPr>
        <p:spPr bwMode="auto">
          <a:xfrm>
            <a:off x="1600200" y="54102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Berlin Wall-a concrete wall topped with barbed wire that severed the city in two (communism/democracy). **Berlin Airlift</a:t>
            </a:r>
          </a:p>
        </p:txBody>
      </p:sp>
      <p:pic>
        <p:nvPicPr>
          <p:cNvPr id="25604" name="Picture 4" descr="grenzanlagen.jpg">
            <a:extLst>
              <a:ext uri="{FF2B5EF4-FFF2-40B4-BE49-F238E27FC236}">
                <a16:creationId xmlns:a16="http://schemas.microsoft.com/office/drawing/2014/main" id="{61439BEA-AF46-F6EB-97C4-C3F4F0B02B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876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Content Placeholder 6" descr="berlinwall.jpg">
            <a:extLst>
              <a:ext uri="{FF2B5EF4-FFF2-40B4-BE49-F238E27FC236}">
                <a16:creationId xmlns:a16="http://schemas.microsoft.com/office/drawing/2014/main" id="{914748ED-BA4D-A173-AB7D-B00761889FE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114800" y="0"/>
            <a:ext cx="4760913" cy="36877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0EA6B6C-6C1B-32F7-7176-24BDE29FE08D}"/>
              </a:ext>
            </a:extLst>
          </p:cNvPr>
          <p:cNvSpPr>
            <a:spLocks noGrp="1"/>
          </p:cNvSpPr>
          <p:nvPr>
            <p:ph type="title"/>
          </p:nvPr>
        </p:nvSpPr>
        <p:spPr>
          <a:xfrm>
            <a:off x="381000" y="5410200"/>
            <a:ext cx="8229600" cy="1143000"/>
          </a:xfrm>
        </p:spPr>
        <p:txBody>
          <a:bodyPr/>
          <a:lstStyle/>
          <a:p>
            <a:pPr algn="l"/>
            <a:r>
              <a:rPr lang="en-US" altLang="en-US" sz="2400" b="1"/>
              <a:t>Warren Commission-Commission put together to investigate the death of JFK and ruled that Lee Harvey Oswald acted alone in his assassination of JFK. </a:t>
            </a:r>
          </a:p>
        </p:txBody>
      </p:sp>
      <p:pic>
        <p:nvPicPr>
          <p:cNvPr id="26627" name="Picture 3" descr="magic_bullet.jpg">
            <a:extLst>
              <a:ext uri="{FF2B5EF4-FFF2-40B4-BE49-F238E27FC236}">
                <a16:creationId xmlns:a16="http://schemas.microsoft.com/office/drawing/2014/main" id="{99ABE98E-0FD5-838D-E4A2-31E2E8ED4E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719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JFKSautopsy1.jpg">
            <a:extLst>
              <a:ext uri="{FF2B5EF4-FFF2-40B4-BE49-F238E27FC236}">
                <a16:creationId xmlns:a16="http://schemas.microsoft.com/office/drawing/2014/main" id="{ADDEF2C1-E3B7-6628-7AC4-6E8D47BE8B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3059113"/>
            <a:ext cx="1257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JFKSautopsy1.jpg">
            <a:extLst>
              <a:ext uri="{FF2B5EF4-FFF2-40B4-BE49-F238E27FC236}">
                <a16:creationId xmlns:a16="http://schemas.microsoft.com/office/drawing/2014/main" id="{9FF83815-68E7-546A-AC3F-4CEB828A50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0"/>
            <a:ext cx="4903787"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about_fd.jpg">
            <a:extLst>
              <a:ext uri="{FF2B5EF4-FFF2-40B4-BE49-F238E27FC236}">
                <a16:creationId xmlns:a16="http://schemas.microsoft.com/office/drawing/2014/main" id="{6CA690E6-4532-52BE-C967-807A57C26F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133600"/>
            <a:ext cx="30400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4944D7EE-3F5C-4A33-61DB-F19E8D87CAC9}"/>
              </a:ext>
            </a:extLst>
          </p:cNvPr>
          <p:cNvSpPr>
            <a:spLocks noGrp="1" noChangeArrowheads="1"/>
          </p:cNvSpPr>
          <p:nvPr>
            <p:ph type="title"/>
          </p:nvPr>
        </p:nvSpPr>
        <p:spPr/>
        <p:txBody>
          <a:bodyPr/>
          <a:lstStyle/>
          <a:p>
            <a:pPr eaLnBrk="1" hangingPunct="1"/>
            <a:r>
              <a:rPr lang="en-US" altLang="en-US"/>
              <a:t>4</a:t>
            </a:r>
          </a:p>
        </p:txBody>
      </p:sp>
      <p:sp>
        <p:nvSpPr>
          <p:cNvPr id="27651" name="Rectangle 6">
            <a:extLst>
              <a:ext uri="{FF2B5EF4-FFF2-40B4-BE49-F238E27FC236}">
                <a16:creationId xmlns:a16="http://schemas.microsoft.com/office/drawing/2014/main" id="{E2F98215-C713-C672-AC03-1B1AF60D9925}"/>
              </a:ext>
            </a:extLst>
          </p:cNvPr>
          <p:cNvSpPr>
            <a:spLocks noGrp="1" noChangeArrowheads="1"/>
          </p:cNvSpPr>
          <p:nvPr>
            <p:ph type="body" idx="1"/>
          </p:nvPr>
        </p:nvSpPr>
        <p:spPr>
          <a:xfrm>
            <a:off x="1295400" y="381000"/>
            <a:ext cx="7543800" cy="2514600"/>
          </a:xfrm>
        </p:spPr>
        <p:txBody>
          <a:bodyPr/>
          <a:lstStyle/>
          <a:p>
            <a:pPr eaLnBrk="1" hangingPunct="1">
              <a:buFontTx/>
              <a:buNone/>
            </a:pPr>
            <a:r>
              <a:rPr lang="en-US" altLang="en-US" sz="4000" b="1"/>
              <a:t>          VS.</a:t>
            </a:r>
          </a:p>
        </p:txBody>
      </p:sp>
      <p:sp>
        <p:nvSpPr>
          <p:cNvPr id="11271" name="Rectangle 7">
            <a:extLst>
              <a:ext uri="{FF2B5EF4-FFF2-40B4-BE49-F238E27FC236}">
                <a16:creationId xmlns:a16="http://schemas.microsoft.com/office/drawing/2014/main" id="{5983E18A-389C-B1D4-ED33-72B6EF2836C1}"/>
              </a:ext>
            </a:extLst>
          </p:cNvPr>
          <p:cNvSpPr>
            <a:spLocks noChangeArrowheads="1"/>
          </p:cNvSpPr>
          <p:nvPr/>
        </p:nvSpPr>
        <p:spPr bwMode="auto">
          <a:xfrm>
            <a:off x="152400" y="4343400"/>
            <a:ext cx="917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b="1"/>
              <a:t>Melting Pot- </a:t>
            </a:r>
            <a:r>
              <a:rPr lang="en-US" altLang="en-US"/>
              <a:t>a</a:t>
            </a:r>
            <a:r>
              <a:rPr lang="en-US" altLang="en-US" b="1"/>
              <a:t> </a:t>
            </a:r>
            <a:r>
              <a:rPr lang="en-US" altLang="en-US"/>
              <a:t>mixture of people, cultures and races who blended together by abandoning their native languages and customs. </a:t>
            </a:r>
          </a:p>
          <a:p>
            <a:pPr lvl="1" eaLnBrk="1" hangingPunct="1"/>
            <a:r>
              <a:rPr lang="en-US" altLang="en-US" b="1"/>
              <a:t>				VS. </a:t>
            </a:r>
          </a:p>
          <a:p>
            <a:pPr lvl="1" eaLnBrk="1" hangingPunct="1"/>
            <a:r>
              <a:rPr lang="en-US" altLang="en-US" b="1"/>
              <a:t>Salad Bowl- </a:t>
            </a:r>
            <a:r>
              <a:rPr lang="en-US" altLang="en-US"/>
              <a:t>when people of various cultures/immigrants do not lose the unique aspects of their cultures like in the melting pot model, instead they retain them</a:t>
            </a:r>
          </a:p>
        </p:txBody>
      </p:sp>
      <p:pic>
        <p:nvPicPr>
          <p:cNvPr id="27653" name="Picture 4" descr="Melting Pot.jpg">
            <a:extLst>
              <a:ext uri="{FF2B5EF4-FFF2-40B4-BE49-F238E27FC236}">
                <a16:creationId xmlns:a16="http://schemas.microsoft.com/office/drawing/2014/main" id="{10EA39A6-03CA-F9FB-831F-BB6D85AAB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5052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salad_bowl.gif">
            <a:extLst>
              <a:ext uri="{FF2B5EF4-FFF2-40B4-BE49-F238E27FC236}">
                <a16:creationId xmlns:a16="http://schemas.microsoft.com/office/drawing/2014/main" id="{AA15AD21-538B-4C12-FB98-70211E9E9B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429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7C39985B-399C-0A5F-D078-BB5719205CFF}"/>
              </a:ext>
            </a:extLst>
          </p:cNvPr>
          <p:cNvSpPr>
            <a:spLocks noGrp="1" noChangeArrowheads="1"/>
          </p:cNvSpPr>
          <p:nvPr>
            <p:ph type="title"/>
          </p:nvPr>
        </p:nvSpPr>
        <p:spPr/>
        <p:txBody>
          <a:bodyPr/>
          <a:lstStyle/>
          <a:p>
            <a:pPr eaLnBrk="1" hangingPunct="1"/>
            <a:r>
              <a:rPr lang="en-US" altLang="en-US"/>
              <a:t>4</a:t>
            </a:r>
          </a:p>
        </p:txBody>
      </p:sp>
      <p:sp>
        <p:nvSpPr>
          <p:cNvPr id="28675" name="Rectangle 6">
            <a:extLst>
              <a:ext uri="{FF2B5EF4-FFF2-40B4-BE49-F238E27FC236}">
                <a16:creationId xmlns:a16="http://schemas.microsoft.com/office/drawing/2014/main" id="{E80D5E7F-4493-2259-DB49-B4B4ED9436B5}"/>
              </a:ext>
            </a:extLst>
          </p:cNvPr>
          <p:cNvSpPr>
            <a:spLocks noGrp="1" noChangeArrowheads="1"/>
          </p:cNvSpPr>
          <p:nvPr>
            <p:ph type="body" idx="1"/>
          </p:nvPr>
        </p:nvSpPr>
        <p:spPr>
          <a:xfrm>
            <a:off x="1295400" y="381000"/>
            <a:ext cx="7543800" cy="2514600"/>
          </a:xfrm>
        </p:spPr>
        <p:txBody>
          <a:bodyPr/>
          <a:lstStyle/>
          <a:p>
            <a:pPr eaLnBrk="1" hangingPunct="1">
              <a:buFontTx/>
              <a:buNone/>
            </a:pPr>
            <a:r>
              <a:rPr lang="en-US" altLang="en-US" sz="4000" b="1"/>
              <a:t>          VS.</a:t>
            </a:r>
          </a:p>
        </p:txBody>
      </p:sp>
      <p:sp>
        <p:nvSpPr>
          <p:cNvPr id="11271" name="Rectangle 7">
            <a:extLst>
              <a:ext uri="{FF2B5EF4-FFF2-40B4-BE49-F238E27FC236}">
                <a16:creationId xmlns:a16="http://schemas.microsoft.com/office/drawing/2014/main" id="{2C050CD8-BA8D-B6BD-881E-148CC173E23D}"/>
              </a:ext>
            </a:extLst>
          </p:cNvPr>
          <p:cNvSpPr>
            <a:spLocks noChangeArrowheads="1"/>
          </p:cNvSpPr>
          <p:nvPr/>
        </p:nvSpPr>
        <p:spPr bwMode="auto">
          <a:xfrm>
            <a:off x="152400" y="5119688"/>
            <a:ext cx="9172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b="1"/>
              <a:t>Racism-certain racial groups/cultures receive preferential treatment, while others are discriminated (Raisin in the Sun, Holocaust, Civil Rights Movement).</a:t>
            </a:r>
            <a:endParaRPr lang="en-US" altLang="en-US"/>
          </a:p>
        </p:txBody>
      </p:sp>
      <p:pic>
        <p:nvPicPr>
          <p:cNvPr id="28677" name="Picture 7" descr="Racism.jpg">
            <a:extLst>
              <a:ext uri="{FF2B5EF4-FFF2-40B4-BE49-F238E27FC236}">
                <a16:creationId xmlns:a16="http://schemas.microsoft.com/office/drawing/2014/main" id="{8DDE3BC6-7B88-1DED-C846-92D7E4492B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racism-1.jpg">
            <a:extLst>
              <a:ext uri="{FF2B5EF4-FFF2-40B4-BE49-F238E27FC236}">
                <a16:creationId xmlns:a16="http://schemas.microsoft.com/office/drawing/2014/main" id="{31990A97-3279-E8A1-11AF-A249569D65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Klan-in-gainesville.jpg">
            <a:extLst>
              <a:ext uri="{FF2B5EF4-FFF2-40B4-BE49-F238E27FC236}">
                <a16:creationId xmlns:a16="http://schemas.microsoft.com/office/drawing/2014/main" id="{BC745477-747F-12EA-0D42-D91555BB6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3384CB76-9C37-F916-5887-EA82371C3DA0}"/>
              </a:ext>
            </a:extLst>
          </p:cNvPr>
          <p:cNvSpPr>
            <a:spLocks noGrp="1" noChangeArrowheads="1"/>
          </p:cNvSpPr>
          <p:nvPr>
            <p:ph type="title"/>
          </p:nvPr>
        </p:nvSpPr>
        <p:spPr/>
        <p:txBody>
          <a:bodyPr/>
          <a:lstStyle/>
          <a:p>
            <a:pPr eaLnBrk="1" hangingPunct="1"/>
            <a:r>
              <a:rPr lang="en-US" altLang="en-US"/>
              <a:t>4</a:t>
            </a:r>
          </a:p>
        </p:txBody>
      </p:sp>
      <p:sp>
        <p:nvSpPr>
          <p:cNvPr id="29699" name="Rectangle 6">
            <a:extLst>
              <a:ext uri="{FF2B5EF4-FFF2-40B4-BE49-F238E27FC236}">
                <a16:creationId xmlns:a16="http://schemas.microsoft.com/office/drawing/2014/main" id="{93010281-9E20-6665-CC6F-77CC96A6D79F}"/>
              </a:ext>
            </a:extLst>
          </p:cNvPr>
          <p:cNvSpPr>
            <a:spLocks noGrp="1" noChangeArrowheads="1"/>
          </p:cNvSpPr>
          <p:nvPr>
            <p:ph type="body" idx="1"/>
          </p:nvPr>
        </p:nvSpPr>
        <p:spPr>
          <a:xfrm>
            <a:off x="1295400" y="381000"/>
            <a:ext cx="7543800" cy="2514600"/>
          </a:xfrm>
        </p:spPr>
        <p:txBody>
          <a:bodyPr/>
          <a:lstStyle/>
          <a:p>
            <a:pPr eaLnBrk="1" hangingPunct="1">
              <a:buFontTx/>
              <a:buNone/>
            </a:pPr>
            <a:r>
              <a:rPr lang="en-US" altLang="en-US" sz="4000" b="1"/>
              <a:t>          VS.</a:t>
            </a:r>
          </a:p>
        </p:txBody>
      </p:sp>
      <p:sp>
        <p:nvSpPr>
          <p:cNvPr id="11271" name="Rectangle 7">
            <a:extLst>
              <a:ext uri="{FF2B5EF4-FFF2-40B4-BE49-F238E27FC236}">
                <a16:creationId xmlns:a16="http://schemas.microsoft.com/office/drawing/2014/main" id="{67DF4016-A27E-C5DD-EA20-E511D7416085}"/>
              </a:ext>
            </a:extLst>
          </p:cNvPr>
          <p:cNvSpPr>
            <a:spLocks noChangeArrowheads="1"/>
          </p:cNvSpPr>
          <p:nvPr/>
        </p:nvSpPr>
        <p:spPr bwMode="auto">
          <a:xfrm>
            <a:off x="152400" y="4759325"/>
            <a:ext cx="9172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b="1"/>
              <a:t>Feminism-</a:t>
            </a:r>
            <a:r>
              <a:rPr lang="en-US" altLang="en-US"/>
              <a:t>political, cultural, and economic movement aimed at establishing equal rights and legal protection for women.</a:t>
            </a:r>
          </a:p>
        </p:txBody>
      </p:sp>
      <p:pic>
        <p:nvPicPr>
          <p:cNvPr id="29701" name="Picture 4" descr="Melting Pot.jpg">
            <a:extLst>
              <a:ext uri="{FF2B5EF4-FFF2-40B4-BE49-F238E27FC236}">
                <a16:creationId xmlns:a16="http://schemas.microsoft.com/office/drawing/2014/main" id="{4AAE08EA-536C-210A-ADEE-170836BD4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5052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salad_bowl.gif">
            <a:extLst>
              <a:ext uri="{FF2B5EF4-FFF2-40B4-BE49-F238E27FC236}">
                <a16:creationId xmlns:a16="http://schemas.microsoft.com/office/drawing/2014/main" id="{AEEF9E00-BB64-D660-9FAE-B7E6977200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429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feminism.jpg">
            <a:extLst>
              <a:ext uri="{FF2B5EF4-FFF2-40B4-BE49-F238E27FC236}">
                <a16:creationId xmlns:a16="http://schemas.microsoft.com/office/drawing/2014/main" id="{82B31D68-E6DB-B5DD-5C81-85621F7A7D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0"/>
            <a:ext cx="1704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feminism.gif">
            <a:extLst>
              <a:ext uri="{FF2B5EF4-FFF2-40B4-BE49-F238E27FC236}">
                <a16:creationId xmlns:a16="http://schemas.microsoft.com/office/drawing/2014/main" id="{F05B101C-C904-16CF-C745-478C72FBC9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38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feminism-2b.jpg">
            <a:extLst>
              <a:ext uri="{FF2B5EF4-FFF2-40B4-BE49-F238E27FC236}">
                <a16:creationId xmlns:a16="http://schemas.microsoft.com/office/drawing/2014/main" id="{2CA20C4E-5652-E155-5187-4E5931C9C80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02238" y="0"/>
            <a:ext cx="39417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8FACBE2B-6863-4134-26E9-A3AB922A78B0}"/>
              </a:ext>
            </a:extLst>
          </p:cNvPr>
          <p:cNvSpPr>
            <a:spLocks noGrp="1" noChangeArrowheads="1"/>
          </p:cNvSpPr>
          <p:nvPr>
            <p:ph type="title"/>
          </p:nvPr>
        </p:nvSpPr>
        <p:spPr/>
        <p:txBody>
          <a:bodyPr/>
          <a:lstStyle/>
          <a:p>
            <a:pPr eaLnBrk="1" hangingPunct="1"/>
            <a:r>
              <a:rPr lang="en-US" altLang="en-US"/>
              <a:t>4</a:t>
            </a:r>
          </a:p>
        </p:txBody>
      </p:sp>
      <p:sp>
        <p:nvSpPr>
          <p:cNvPr id="30723" name="Rectangle 6">
            <a:extLst>
              <a:ext uri="{FF2B5EF4-FFF2-40B4-BE49-F238E27FC236}">
                <a16:creationId xmlns:a16="http://schemas.microsoft.com/office/drawing/2014/main" id="{D62B6C60-ADDA-3587-4608-F847ACC57893}"/>
              </a:ext>
            </a:extLst>
          </p:cNvPr>
          <p:cNvSpPr>
            <a:spLocks noGrp="1" noChangeArrowheads="1"/>
          </p:cNvSpPr>
          <p:nvPr>
            <p:ph type="body" idx="1"/>
          </p:nvPr>
        </p:nvSpPr>
        <p:spPr>
          <a:xfrm>
            <a:off x="1295400" y="381000"/>
            <a:ext cx="7543800" cy="2514600"/>
          </a:xfrm>
        </p:spPr>
        <p:txBody>
          <a:bodyPr/>
          <a:lstStyle/>
          <a:p>
            <a:pPr eaLnBrk="1" hangingPunct="1">
              <a:buFontTx/>
              <a:buNone/>
            </a:pPr>
            <a:r>
              <a:rPr lang="en-US" altLang="en-US" sz="4000" b="1"/>
              <a:t>          VS.</a:t>
            </a:r>
          </a:p>
        </p:txBody>
      </p:sp>
      <p:sp>
        <p:nvSpPr>
          <p:cNvPr id="11271" name="Rectangle 7">
            <a:extLst>
              <a:ext uri="{FF2B5EF4-FFF2-40B4-BE49-F238E27FC236}">
                <a16:creationId xmlns:a16="http://schemas.microsoft.com/office/drawing/2014/main" id="{AB155FF8-6714-E76B-C87D-FA562E07AFAB}"/>
              </a:ext>
            </a:extLst>
          </p:cNvPr>
          <p:cNvSpPr>
            <a:spLocks noChangeArrowheads="1"/>
          </p:cNvSpPr>
          <p:nvPr/>
        </p:nvSpPr>
        <p:spPr bwMode="auto">
          <a:xfrm>
            <a:off x="0" y="5057775"/>
            <a:ext cx="9172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b="1"/>
              <a:t>American Dream-is a term that is derived from the Declaration of Independence &amp; our founding fathers</a:t>
            </a:r>
            <a:r>
              <a:rPr lang="en-US" altLang="en-US"/>
              <a:t>: "…held certain truths to be self-evident, that all Men are created equal, that they are endowed by their Creator with certain unalienable Rights, that among these are life, Liberty and the </a:t>
            </a:r>
            <a:r>
              <a:rPr lang="en-US" altLang="en-US" u="sng">
                <a:solidFill>
                  <a:srgbClr val="FF0000"/>
                </a:solidFill>
              </a:rPr>
              <a:t>Pursuit of Happiness</a:t>
            </a:r>
            <a:r>
              <a:rPr lang="en-US" altLang="en-US"/>
              <a:t>. Often times this pursuit of happiness is having a nice house, 2.5 kids and a white picket fence. </a:t>
            </a:r>
          </a:p>
        </p:txBody>
      </p:sp>
      <p:pic>
        <p:nvPicPr>
          <p:cNvPr id="30725" name="Picture 4" descr="Melting Pot.jpg">
            <a:extLst>
              <a:ext uri="{FF2B5EF4-FFF2-40B4-BE49-F238E27FC236}">
                <a16:creationId xmlns:a16="http://schemas.microsoft.com/office/drawing/2014/main" id="{F385AB3C-F563-F79B-D764-094A4A30A5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5052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salad_bowl.gif">
            <a:extLst>
              <a:ext uri="{FF2B5EF4-FFF2-40B4-BE49-F238E27FC236}">
                <a16:creationId xmlns:a16="http://schemas.microsoft.com/office/drawing/2014/main" id="{1C8384DD-75EC-4F08-1F37-A081EBB99F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4290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feminism.jpg">
            <a:extLst>
              <a:ext uri="{FF2B5EF4-FFF2-40B4-BE49-F238E27FC236}">
                <a16:creationId xmlns:a16="http://schemas.microsoft.com/office/drawing/2014/main" id="{EE3A1BC3-49C6-EB67-9969-3A85A8AA80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0"/>
            <a:ext cx="1704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feminism.gif">
            <a:extLst>
              <a:ext uri="{FF2B5EF4-FFF2-40B4-BE49-F238E27FC236}">
                <a16:creationId xmlns:a16="http://schemas.microsoft.com/office/drawing/2014/main" id="{888D23E8-EFC6-CFBE-27F3-4D6B76EFB1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386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feminism-2b.jpg">
            <a:extLst>
              <a:ext uri="{FF2B5EF4-FFF2-40B4-BE49-F238E27FC236}">
                <a16:creationId xmlns:a16="http://schemas.microsoft.com/office/drawing/2014/main" id="{AF52AF38-3284-71A5-DAAE-A1B94A8174B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02238" y="0"/>
            <a:ext cx="39417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50s.jpg">
            <a:extLst>
              <a:ext uri="{FF2B5EF4-FFF2-40B4-BE49-F238E27FC236}">
                <a16:creationId xmlns:a16="http://schemas.microsoft.com/office/drawing/2014/main" id="{72DCE63D-E738-CB12-593A-3E5E36DF4FA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0"/>
            <a:ext cx="4191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20061128_white_picket_900x600.jpg">
            <a:extLst>
              <a:ext uri="{FF2B5EF4-FFF2-40B4-BE49-F238E27FC236}">
                <a16:creationId xmlns:a16="http://schemas.microsoft.com/office/drawing/2014/main" id="{59C7191F-1C14-64F6-765E-8B158BECF20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0"/>
            <a:ext cx="52578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usflag640.gif">
            <a:extLst>
              <a:ext uri="{FF2B5EF4-FFF2-40B4-BE49-F238E27FC236}">
                <a16:creationId xmlns:a16="http://schemas.microsoft.com/office/drawing/2014/main" id="{D59FE5C1-3D5C-7064-07E4-FD3DAC31AA3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2514600"/>
            <a:ext cx="5181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4A4893-F14F-A894-CF32-68D245B89A8D}"/>
              </a:ext>
            </a:extLst>
          </p:cNvPr>
          <p:cNvSpPr>
            <a:spLocks noGrp="1"/>
          </p:cNvSpPr>
          <p:nvPr>
            <p:ph type="title"/>
          </p:nvPr>
        </p:nvSpPr>
        <p:spPr>
          <a:xfrm>
            <a:off x="685800" y="762000"/>
            <a:ext cx="5638800" cy="1143000"/>
          </a:xfrm>
        </p:spPr>
        <p:txBody>
          <a:bodyPr/>
          <a:lstStyle/>
          <a:p>
            <a:r>
              <a:rPr lang="en-US" altLang="en-US" sz="3600">
                <a:solidFill>
                  <a:srgbClr val="FF0000"/>
                </a:solidFill>
              </a:rPr>
              <a:t>Harry Truman (D), Dwight D. Eisenhower ®, John F. Kennedy (D), Lyndon B. Johnson (D). </a:t>
            </a:r>
          </a:p>
        </p:txBody>
      </p:sp>
      <p:sp>
        <p:nvSpPr>
          <p:cNvPr id="23555" name="Content Placeholder 2">
            <a:extLst>
              <a:ext uri="{FF2B5EF4-FFF2-40B4-BE49-F238E27FC236}">
                <a16:creationId xmlns:a16="http://schemas.microsoft.com/office/drawing/2014/main" id="{E4ADE5BF-D5FD-BB49-57BE-0BE17634C114}"/>
              </a:ext>
            </a:extLst>
          </p:cNvPr>
          <p:cNvSpPr>
            <a:spLocks noGrp="1"/>
          </p:cNvSpPr>
          <p:nvPr>
            <p:ph idx="1"/>
          </p:nvPr>
        </p:nvSpPr>
        <p:spPr>
          <a:xfrm>
            <a:off x="457200" y="5486400"/>
            <a:ext cx="8229600" cy="639763"/>
          </a:xfrm>
        </p:spPr>
        <p:txBody>
          <a:bodyPr/>
          <a:lstStyle/>
          <a:p>
            <a:pPr>
              <a:buFont typeface="Arial" panose="020B0604020202020204" pitchFamily="34" charset="0"/>
              <a:buNone/>
            </a:pPr>
            <a:r>
              <a:rPr lang="en-US" altLang="en-US" sz="2400" b="1"/>
              <a:t>into Allied ships during the Battle of Leyte Gulf.</a:t>
            </a:r>
          </a:p>
        </p:txBody>
      </p:sp>
      <p:pic>
        <p:nvPicPr>
          <p:cNvPr id="4100" name="Picture 9" descr="Herbert_Hoover.jpg">
            <a:extLst>
              <a:ext uri="{FF2B5EF4-FFF2-40B4-BE49-F238E27FC236}">
                <a16:creationId xmlns:a16="http://schemas.microsoft.com/office/drawing/2014/main" id="{AABBE82A-7C9E-2D85-1AB5-172D5BCAD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2595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TRUMAN.jpg">
            <a:extLst>
              <a:ext uri="{FF2B5EF4-FFF2-40B4-BE49-F238E27FC236}">
                <a16:creationId xmlns:a16="http://schemas.microsoft.com/office/drawing/2014/main" id="{04189834-1BCA-66CB-B20A-69D58BE03C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26400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IKE.jpg">
            <a:extLst>
              <a:ext uri="{FF2B5EF4-FFF2-40B4-BE49-F238E27FC236}">
                <a16:creationId xmlns:a16="http://schemas.microsoft.com/office/drawing/2014/main" id="{C5E9199B-740E-C986-9129-AC67776FC4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743200"/>
            <a:ext cx="28114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JFK_and_his_Ladies.jpg">
            <a:extLst>
              <a:ext uri="{FF2B5EF4-FFF2-40B4-BE49-F238E27FC236}">
                <a16:creationId xmlns:a16="http://schemas.microsoft.com/office/drawing/2014/main" id="{73FBF3FC-07A1-5F63-44AB-6E4FFDCACE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743200"/>
            <a:ext cx="2451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Lyndon_Johnson.jpg">
            <a:extLst>
              <a:ext uri="{FF2B5EF4-FFF2-40B4-BE49-F238E27FC236}">
                <a16:creationId xmlns:a16="http://schemas.microsoft.com/office/drawing/2014/main" id="{6A1805CE-E0AA-5AF6-5D1E-8612092E87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7038" y="0"/>
            <a:ext cx="23669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checkerboard(across)">
                                      <p:cBhvr>
                                        <p:cTn id="13"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55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426A31E8-E621-344D-C12E-CF83504874CF}"/>
              </a:ext>
            </a:extLst>
          </p:cNvPr>
          <p:cNvSpPr>
            <a:spLocks noGrp="1" noChangeArrowheads="1"/>
          </p:cNvSpPr>
          <p:nvPr>
            <p:ph type="title"/>
          </p:nvPr>
        </p:nvSpPr>
        <p:spPr/>
        <p:txBody>
          <a:bodyPr/>
          <a:lstStyle/>
          <a:p>
            <a:pPr eaLnBrk="1" hangingPunct="1"/>
            <a:r>
              <a:rPr lang="en-US" altLang="en-US"/>
              <a:t>4</a:t>
            </a:r>
          </a:p>
        </p:txBody>
      </p:sp>
      <p:sp>
        <p:nvSpPr>
          <p:cNvPr id="31747" name="Rectangle 6">
            <a:extLst>
              <a:ext uri="{FF2B5EF4-FFF2-40B4-BE49-F238E27FC236}">
                <a16:creationId xmlns:a16="http://schemas.microsoft.com/office/drawing/2014/main" id="{5F205CB4-BD86-3E8F-366C-EBECF7B340B0}"/>
              </a:ext>
            </a:extLst>
          </p:cNvPr>
          <p:cNvSpPr>
            <a:spLocks noGrp="1" noChangeArrowheads="1"/>
          </p:cNvSpPr>
          <p:nvPr>
            <p:ph type="body" idx="1"/>
          </p:nvPr>
        </p:nvSpPr>
        <p:spPr>
          <a:xfrm>
            <a:off x="1295400" y="381000"/>
            <a:ext cx="7543800" cy="2514600"/>
          </a:xfrm>
        </p:spPr>
        <p:txBody>
          <a:bodyPr/>
          <a:lstStyle/>
          <a:p>
            <a:pPr eaLnBrk="1" hangingPunct="1">
              <a:buFontTx/>
              <a:buNone/>
            </a:pPr>
            <a:r>
              <a:rPr lang="en-US" altLang="en-US" sz="4000" b="1"/>
              <a:t>          </a:t>
            </a:r>
          </a:p>
        </p:txBody>
      </p:sp>
      <p:sp>
        <p:nvSpPr>
          <p:cNvPr id="11271" name="Rectangle 7">
            <a:extLst>
              <a:ext uri="{FF2B5EF4-FFF2-40B4-BE49-F238E27FC236}">
                <a16:creationId xmlns:a16="http://schemas.microsoft.com/office/drawing/2014/main" id="{2E70FE61-C7C3-D35A-D67C-8EC647C408BE}"/>
              </a:ext>
            </a:extLst>
          </p:cNvPr>
          <p:cNvSpPr>
            <a:spLocks noChangeArrowheads="1"/>
          </p:cNvSpPr>
          <p:nvPr/>
        </p:nvSpPr>
        <p:spPr bwMode="auto">
          <a:xfrm>
            <a:off x="0" y="0"/>
            <a:ext cx="266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2000" b="1"/>
              <a:t>The Great Migration-</a:t>
            </a:r>
            <a:r>
              <a:rPr lang="en-US" altLang="en-US" sz="2000"/>
              <a:t> The movement of 1.75 million African Americans out of the Southern U.S. to the North and Midwest and West from the early 1900’s -1930.</a:t>
            </a:r>
          </a:p>
        </p:txBody>
      </p:sp>
      <p:pic>
        <p:nvPicPr>
          <p:cNvPr id="31749" name="Picture 10" descr="image008.jpg">
            <a:extLst>
              <a:ext uri="{FF2B5EF4-FFF2-40B4-BE49-F238E27FC236}">
                <a16:creationId xmlns:a16="http://schemas.microsoft.com/office/drawing/2014/main" id="{80CE18A1-B75E-0B15-73BE-ACF10E5841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899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descr="diddy.jpg">
            <a:extLst>
              <a:ext uri="{FF2B5EF4-FFF2-40B4-BE49-F238E27FC236}">
                <a16:creationId xmlns:a16="http://schemas.microsoft.com/office/drawing/2014/main" id="{3A9225F3-AE54-4E12-EA8A-D4BD06964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descr="the-great-migration.jpg">
            <a:extLst>
              <a:ext uri="{FF2B5EF4-FFF2-40B4-BE49-F238E27FC236}">
                <a16:creationId xmlns:a16="http://schemas.microsoft.com/office/drawing/2014/main" id="{F073C4F2-B432-0102-9532-0F2D09411D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0"/>
            <a:ext cx="2133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3" descr="the-great-migration.jpg">
            <a:extLst>
              <a:ext uri="{FF2B5EF4-FFF2-40B4-BE49-F238E27FC236}">
                <a16:creationId xmlns:a16="http://schemas.microsoft.com/office/drawing/2014/main" id="{7BD2BA7D-3864-1D71-90E2-E8621C0B1F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0"/>
            <a:ext cx="2667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DA0835A3-20FA-8D74-3DA8-5DC04EA08762}"/>
              </a:ext>
            </a:extLst>
          </p:cNvPr>
          <p:cNvSpPr>
            <a:spLocks noGrp="1" noChangeArrowheads="1"/>
          </p:cNvSpPr>
          <p:nvPr>
            <p:ph type="title"/>
          </p:nvPr>
        </p:nvSpPr>
        <p:spPr/>
        <p:txBody>
          <a:bodyPr/>
          <a:lstStyle/>
          <a:p>
            <a:pPr eaLnBrk="1" hangingPunct="1"/>
            <a:r>
              <a:rPr lang="en-US" altLang="en-US"/>
              <a:t>4</a:t>
            </a:r>
          </a:p>
        </p:txBody>
      </p:sp>
      <p:sp>
        <p:nvSpPr>
          <p:cNvPr id="32771" name="Rectangle 6">
            <a:extLst>
              <a:ext uri="{FF2B5EF4-FFF2-40B4-BE49-F238E27FC236}">
                <a16:creationId xmlns:a16="http://schemas.microsoft.com/office/drawing/2014/main" id="{5C4F910B-1E82-B877-9C63-C6D8A44AB94F}"/>
              </a:ext>
            </a:extLst>
          </p:cNvPr>
          <p:cNvSpPr>
            <a:spLocks noGrp="1" noChangeArrowheads="1"/>
          </p:cNvSpPr>
          <p:nvPr>
            <p:ph type="body" idx="1"/>
          </p:nvPr>
        </p:nvSpPr>
        <p:spPr>
          <a:xfrm>
            <a:off x="1371600" y="304800"/>
            <a:ext cx="7543800" cy="2514600"/>
          </a:xfrm>
        </p:spPr>
        <p:txBody>
          <a:bodyPr/>
          <a:lstStyle/>
          <a:p>
            <a:pPr eaLnBrk="1" hangingPunct="1">
              <a:buFontTx/>
              <a:buNone/>
            </a:pPr>
            <a:endParaRPr lang="en-GB" altLang="en-US" sz="4000" b="1"/>
          </a:p>
        </p:txBody>
      </p:sp>
      <p:sp>
        <p:nvSpPr>
          <p:cNvPr id="11271" name="Rectangle 7">
            <a:extLst>
              <a:ext uri="{FF2B5EF4-FFF2-40B4-BE49-F238E27FC236}">
                <a16:creationId xmlns:a16="http://schemas.microsoft.com/office/drawing/2014/main" id="{E056A3EA-80DA-6290-AA67-125145194E0C}"/>
              </a:ext>
            </a:extLst>
          </p:cNvPr>
          <p:cNvSpPr>
            <a:spLocks noChangeArrowheads="1"/>
          </p:cNvSpPr>
          <p:nvPr/>
        </p:nvSpPr>
        <p:spPr bwMode="auto">
          <a:xfrm>
            <a:off x="-28575" y="6110288"/>
            <a:ext cx="917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b="1"/>
              <a:t>Assimilation-mixing together of cultures (examples: Alexander the Great, John Smith/Pocahontas)</a:t>
            </a:r>
            <a:endParaRPr lang="en-US" altLang="en-US"/>
          </a:p>
        </p:txBody>
      </p:sp>
      <p:pic>
        <p:nvPicPr>
          <p:cNvPr id="32773" name="Picture 6" descr="6a00d8341c9e4153ef00e54f6fcc8a8834-800wi.gif">
            <a:extLst>
              <a:ext uri="{FF2B5EF4-FFF2-40B4-BE49-F238E27FC236}">
                <a16:creationId xmlns:a16="http://schemas.microsoft.com/office/drawing/2014/main" id="{117B8E7B-DA83-79EC-DDF8-BAF9FD2C9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812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race-white-german-assimilation-cartoon.jpg">
            <a:extLst>
              <a:ext uri="{FF2B5EF4-FFF2-40B4-BE49-F238E27FC236}">
                <a16:creationId xmlns:a16="http://schemas.microsoft.com/office/drawing/2014/main" id="{DB04C3E3-32D5-EAB9-6124-572C6C34F1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89154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alexander-the-great-map.jpg">
            <a:extLst>
              <a:ext uri="{FF2B5EF4-FFF2-40B4-BE49-F238E27FC236}">
                <a16:creationId xmlns:a16="http://schemas.microsoft.com/office/drawing/2014/main" id="{C624F24D-57D2-E3C6-FE92-CEB6D76CCA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432593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9" descr="pocahontas-1.jpg">
            <a:extLst>
              <a:ext uri="{FF2B5EF4-FFF2-40B4-BE49-F238E27FC236}">
                <a16:creationId xmlns:a16="http://schemas.microsoft.com/office/drawing/2014/main" id="{BCA2A900-5AEC-CCCE-A0FF-91A8E70073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0"/>
            <a:ext cx="37846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fade">
                                      <p:cBhvr>
                                        <p:cTn id="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AD329BB7-BFC6-6198-84B6-39539B96F5F8}"/>
              </a:ext>
            </a:extLst>
          </p:cNvPr>
          <p:cNvSpPr>
            <a:spLocks noGrp="1" noChangeArrowheads="1"/>
          </p:cNvSpPr>
          <p:nvPr>
            <p:ph idx="1"/>
          </p:nvPr>
        </p:nvSpPr>
        <p:spPr>
          <a:xfrm>
            <a:off x="457200" y="1981200"/>
            <a:ext cx="7772400" cy="1600200"/>
          </a:xfrm>
        </p:spPr>
        <p:txBody>
          <a:bodyPr/>
          <a:lstStyle/>
          <a:p>
            <a:pPr eaLnBrk="1" hangingPunct="1">
              <a:lnSpc>
                <a:spcPct val="90000"/>
              </a:lnSpc>
              <a:buFontTx/>
              <a:buNone/>
            </a:pPr>
            <a:r>
              <a:rPr lang="en-US" altLang="en-US" b="1"/>
              <a:t>  Question </a:t>
            </a:r>
          </a:p>
        </p:txBody>
      </p:sp>
      <p:sp>
        <p:nvSpPr>
          <p:cNvPr id="33795" name="Rectangle 5">
            <a:extLst>
              <a:ext uri="{FF2B5EF4-FFF2-40B4-BE49-F238E27FC236}">
                <a16:creationId xmlns:a16="http://schemas.microsoft.com/office/drawing/2014/main" id="{C68B397C-2542-1780-6FD0-D7A103EC382B}"/>
              </a:ext>
            </a:extLst>
          </p:cNvPr>
          <p:cNvSpPr>
            <a:spLocks noGrp="1" noChangeArrowheads="1"/>
          </p:cNvSpPr>
          <p:nvPr>
            <p:ph type="title"/>
          </p:nvPr>
        </p:nvSpPr>
        <p:spPr/>
        <p:txBody>
          <a:bodyPr/>
          <a:lstStyle/>
          <a:p>
            <a:pPr eaLnBrk="1" hangingPunct="1"/>
            <a:r>
              <a:rPr lang="en-US" altLang="en-US"/>
              <a:t>17</a:t>
            </a:r>
          </a:p>
        </p:txBody>
      </p:sp>
      <p:sp>
        <p:nvSpPr>
          <p:cNvPr id="24583" name="Rectangle 7">
            <a:extLst>
              <a:ext uri="{FF2B5EF4-FFF2-40B4-BE49-F238E27FC236}">
                <a16:creationId xmlns:a16="http://schemas.microsoft.com/office/drawing/2014/main" id="{62558829-54DD-BE54-744B-2BE61266FDB1}"/>
              </a:ext>
            </a:extLst>
          </p:cNvPr>
          <p:cNvSpPr>
            <a:spLocks noChangeArrowheads="1"/>
          </p:cNvSpPr>
          <p:nvPr/>
        </p:nvSpPr>
        <p:spPr bwMode="auto">
          <a:xfrm>
            <a:off x="0" y="5465763"/>
            <a:ext cx="838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1pPr>
            <a:lvl2pPr marL="742950" indent="-285750" eaLnBrk="0" hangingPunct="0">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2pPr>
            <a:lvl3pPr marL="1143000" indent="-228600" eaLnBrk="0" hangingPunct="0">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3pPr>
            <a:lvl4pPr marL="1600200" indent="-228600" eaLnBrk="0" hangingPunct="0">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4pPr>
            <a:lvl5pPr marL="2057400" indent="-228600" eaLnBrk="0" hangingPunct="0">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4300" algn="r"/>
                <a:tab pos="0" algn="l"/>
                <a:tab pos="403225" algn="l"/>
                <a:tab pos="1243013" algn="l"/>
                <a:tab pos="1646238" algn="l"/>
                <a:tab pos="2486025" algn="l"/>
                <a:tab pos="2889250" algn="l"/>
                <a:tab pos="3730625" algn="l"/>
                <a:tab pos="4132263" algn="l"/>
              </a:tabLst>
              <a:defRPr>
                <a:solidFill>
                  <a:schemeClr val="tx1"/>
                </a:solidFill>
                <a:latin typeface="Arial" panose="020B0604020202020204" pitchFamily="34" charset="0"/>
              </a:defRPr>
            </a:lvl9pPr>
          </a:lstStyle>
          <a:p>
            <a:pPr eaLnBrk="1" hangingPunct="1"/>
            <a:r>
              <a:rPr lang="en-US" altLang="en-US" sz="3200" b="1">
                <a:latin typeface="Tahoma" panose="020B0604030504040204" pitchFamily="34" charset="0"/>
              </a:rPr>
              <a:t>-One tough bobcat</a:t>
            </a:r>
            <a:endParaRPr lang="en-US" altLang="en-US" sz="4000" b="1">
              <a:latin typeface="Tahoma" panose="020B0604030504040204" pitchFamily="34" charset="0"/>
            </a:endParaRPr>
          </a:p>
        </p:txBody>
      </p:sp>
      <p:pic>
        <p:nvPicPr>
          <p:cNvPr id="33797" name="Picture 4" descr="Capitalism.jpg">
            <a:extLst>
              <a:ext uri="{FF2B5EF4-FFF2-40B4-BE49-F238E27FC236}">
                <a16:creationId xmlns:a16="http://schemas.microsoft.com/office/drawing/2014/main" id="{0203A83D-933E-74FA-2DFB-9ACF985E9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42259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Bobcat.jpg">
            <a:extLst>
              <a:ext uri="{FF2B5EF4-FFF2-40B4-BE49-F238E27FC236}">
                <a16:creationId xmlns:a16="http://schemas.microsoft.com/office/drawing/2014/main" id="{B07BD88C-3605-26C8-BCAF-242C186C45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2925"/>
            <a:ext cx="502443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fade">
                                      <p:cBhvr>
                                        <p:cTn id="7"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1E54F02-FC82-C72F-05F9-5FEE54157E87}"/>
              </a:ext>
            </a:extLst>
          </p:cNvPr>
          <p:cNvSpPr>
            <a:spLocks noGrp="1"/>
          </p:cNvSpPr>
          <p:nvPr>
            <p:ph type="title"/>
          </p:nvPr>
        </p:nvSpPr>
        <p:spPr/>
        <p:txBody>
          <a:bodyPr/>
          <a:lstStyle/>
          <a:p>
            <a:r>
              <a:rPr lang="en-US" altLang="en-US"/>
              <a:t>THE END</a:t>
            </a:r>
          </a:p>
        </p:txBody>
      </p:sp>
      <p:sp>
        <p:nvSpPr>
          <p:cNvPr id="34819" name="Content Placeholder 2">
            <a:extLst>
              <a:ext uri="{FF2B5EF4-FFF2-40B4-BE49-F238E27FC236}">
                <a16:creationId xmlns:a16="http://schemas.microsoft.com/office/drawing/2014/main" id="{116AA170-DF01-997D-C4A9-3D533F69A8A1}"/>
              </a:ext>
            </a:extLst>
          </p:cNvPr>
          <p:cNvSpPr>
            <a:spLocks noGrp="1"/>
          </p:cNvSpPr>
          <p:nvPr>
            <p:ph idx="1"/>
          </p:nvPr>
        </p:nvSpPr>
        <p:spPr/>
        <p:txBody>
          <a:bodyPr/>
          <a:lstStyle/>
          <a:p>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C22FC85-F3E6-581C-D50B-4D07B503B35B}"/>
              </a:ext>
            </a:extLst>
          </p:cNvPr>
          <p:cNvSpPr>
            <a:spLocks noGrp="1"/>
          </p:cNvSpPr>
          <p:nvPr>
            <p:ph type="title"/>
          </p:nvPr>
        </p:nvSpPr>
        <p:spPr/>
        <p:txBody>
          <a:bodyPr/>
          <a:lstStyle/>
          <a:p>
            <a:endParaRPr lang="en-GB" altLang="en-US"/>
          </a:p>
        </p:txBody>
      </p:sp>
      <p:sp>
        <p:nvSpPr>
          <p:cNvPr id="23555" name="Content Placeholder 2">
            <a:extLst>
              <a:ext uri="{FF2B5EF4-FFF2-40B4-BE49-F238E27FC236}">
                <a16:creationId xmlns:a16="http://schemas.microsoft.com/office/drawing/2014/main" id="{171A3105-8D09-CA4E-3755-5E85A7B2A406}"/>
              </a:ext>
            </a:extLst>
          </p:cNvPr>
          <p:cNvSpPr>
            <a:spLocks noGrp="1"/>
          </p:cNvSpPr>
          <p:nvPr>
            <p:ph idx="1"/>
          </p:nvPr>
        </p:nvSpPr>
        <p:spPr>
          <a:xfrm>
            <a:off x="457200" y="5486400"/>
            <a:ext cx="8229600" cy="639763"/>
          </a:xfrm>
        </p:spPr>
        <p:txBody>
          <a:bodyPr/>
          <a:lstStyle/>
          <a:p>
            <a:pPr>
              <a:buFont typeface="Arial" panose="020B0604020202020204" pitchFamily="34" charset="0"/>
              <a:buNone/>
            </a:pPr>
            <a:r>
              <a:rPr lang="en-US" altLang="en-US" sz="2400" b="1"/>
              <a:t>Kamikaze – Japanese pilots crashed their bomb-filled planes into Allied ships during the Battle of Leyte Gulf.</a:t>
            </a:r>
          </a:p>
        </p:txBody>
      </p:sp>
      <p:pic>
        <p:nvPicPr>
          <p:cNvPr id="35844" name="Picture 3" descr="kamikaze.jpg">
            <a:extLst>
              <a:ext uri="{FF2B5EF4-FFF2-40B4-BE49-F238E27FC236}">
                <a16:creationId xmlns:a16="http://schemas.microsoft.com/office/drawing/2014/main" id="{AC16415D-420C-FE3C-4312-977EE20A87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16255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0E44630-0E5C-638E-B6AF-85ACB81D92FB}"/>
              </a:ext>
            </a:extLst>
          </p:cNvPr>
          <p:cNvSpPr>
            <a:spLocks noGrp="1"/>
          </p:cNvSpPr>
          <p:nvPr>
            <p:ph type="title"/>
          </p:nvPr>
        </p:nvSpPr>
        <p:spPr>
          <a:xfrm>
            <a:off x="457200" y="5257800"/>
            <a:ext cx="8229600" cy="1143000"/>
          </a:xfrm>
        </p:spPr>
        <p:txBody>
          <a:bodyPr/>
          <a:lstStyle/>
          <a:p>
            <a:pPr algn="l"/>
            <a:r>
              <a:rPr lang="en-US" altLang="en-US" sz="2400" b="1"/>
              <a:t>Selective Service System – Expanded the draft to include 10 million soldiers to meet the armed forces’ needs.</a:t>
            </a:r>
          </a:p>
        </p:txBody>
      </p:sp>
      <p:pic>
        <p:nvPicPr>
          <p:cNvPr id="36867" name="Picture 2" descr="Selective Service System.jpg">
            <a:extLst>
              <a:ext uri="{FF2B5EF4-FFF2-40B4-BE49-F238E27FC236}">
                <a16:creationId xmlns:a16="http://schemas.microsoft.com/office/drawing/2014/main" id="{5066444C-1302-719C-CC85-7E09FBD86C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1149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C70C84-D063-51CE-C085-F771178FE264}"/>
              </a:ext>
            </a:extLst>
          </p:cNvPr>
          <p:cNvSpPr>
            <a:spLocks noGrp="1"/>
          </p:cNvSpPr>
          <p:nvPr>
            <p:ph type="title"/>
          </p:nvPr>
        </p:nvSpPr>
        <p:spPr>
          <a:xfrm>
            <a:off x="381000" y="5334000"/>
            <a:ext cx="8229600" cy="1143000"/>
          </a:xfrm>
        </p:spPr>
        <p:txBody>
          <a:bodyPr/>
          <a:lstStyle/>
          <a:p>
            <a:pPr algn="l"/>
            <a:r>
              <a:rPr lang="en-US" altLang="en-US" sz="2400" b="1"/>
              <a:t>War Production Board – The government ensured that the armed forces and war industries received the resources they needed to win the war.  They decided which companies would convert from peacetime to wartime production.  </a:t>
            </a:r>
          </a:p>
        </p:txBody>
      </p:sp>
      <p:pic>
        <p:nvPicPr>
          <p:cNvPr id="37891" name="Picture 2" descr="War Production Board.jpg">
            <a:extLst>
              <a:ext uri="{FF2B5EF4-FFF2-40B4-BE49-F238E27FC236}">
                <a16:creationId xmlns:a16="http://schemas.microsoft.com/office/drawing/2014/main" id="{88B453D8-14D7-1D7B-8A9F-4C16E5B7A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3409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81DEB1E-B2F5-A23B-8B07-353BB95B00B4}"/>
              </a:ext>
            </a:extLst>
          </p:cNvPr>
          <p:cNvSpPr>
            <a:spLocks noGrp="1"/>
          </p:cNvSpPr>
          <p:nvPr>
            <p:ph type="title"/>
          </p:nvPr>
        </p:nvSpPr>
        <p:spPr>
          <a:xfrm>
            <a:off x="457200" y="5181600"/>
            <a:ext cx="8229600" cy="1143000"/>
          </a:xfrm>
        </p:spPr>
        <p:txBody>
          <a:bodyPr/>
          <a:lstStyle/>
          <a:p>
            <a:pPr algn="l"/>
            <a:r>
              <a:rPr lang="en-US" altLang="en-US" sz="2400" b="1"/>
              <a:t>Nuremberg Trials – Hitler's most trusted party officials, government ministers, military leaders, and powerful industrialists brought to trial for crimes against humanity, crimes against the peace and war crimes by U.S. Supreme Court Justice Robert Jackson.  </a:t>
            </a:r>
          </a:p>
        </p:txBody>
      </p:sp>
      <p:pic>
        <p:nvPicPr>
          <p:cNvPr id="38915" name="Picture 2" descr="Nuremberg Trials.jpg">
            <a:extLst>
              <a:ext uri="{FF2B5EF4-FFF2-40B4-BE49-F238E27FC236}">
                <a16:creationId xmlns:a16="http://schemas.microsoft.com/office/drawing/2014/main" id="{660DED1D-F2B2-E6DE-2036-F8F1A4E5C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715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2">
            <a:extLst>
              <a:ext uri="{FF2B5EF4-FFF2-40B4-BE49-F238E27FC236}">
                <a16:creationId xmlns:a16="http://schemas.microsoft.com/office/drawing/2014/main" id="{14385CB5-EBEE-3FB7-126F-9261410869A6}"/>
              </a:ext>
            </a:extLst>
          </p:cNvPr>
          <p:cNvSpPr txBox="1">
            <a:spLocks noChangeArrowheads="1"/>
          </p:cNvSpPr>
          <p:nvPr/>
        </p:nvSpPr>
        <p:spPr bwMode="auto">
          <a:xfrm>
            <a:off x="1752600" y="2209800"/>
            <a:ext cx="5638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Georgia" panose="02040502050405020303" pitchFamily="18" charset="0"/>
                <a:cs typeface="Times New Roman" panose="02020603050405020304" pitchFamily="18" charset="0"/>
              </a:rPr>
              <a:t>This powerpoint was kindly donated to</a:t>
            </a:r>
          </a:p>
          <a:p>
            <a:pPr eaLnBrk="1" hangingPunct="1"/>
            <a:r>
              <a:rPr lang="en-GB" altLang="en-US">
                <a:latin typeface="Georgia" panose="02040502050405020303" pitchFamily="18" charset="0"/>
                <a:cs typeface="Times New Roman" panose="02020603050405020304" pitchFamily="18" charset="0"/>
                <a:hlinkClick r:id="rId3"/>
              </a:rPr>
              <a:t>www.worldofteaching.com</a:t>
            </a:r>
            <a:endParaRPr lang="en-GB" altLang="en-US">
              <a:latin typeface="Georgia" panose="02040502050405020303" pitchFamily="18" charset="0"/>
              <a:cs typeface="Times New Roman" panose="02020603050405020304" pitchFamily="18" charset="0"/>
            </a:endParaRPr>
          </a:p>
          <a:p>
            <a:pPr eaLnBrk="1" hangingPunct="1"/>
            <a:endParaRPr lang="en-GB" altLang="en-US">
              <a:latin typeface="Georgia" panose="02040502050405020303" pitchFamily="18" charset="0"/>
              <a:cs typeface="Times New Roman" panose="02020603050405020304" pitchFamily="18" charset="0"/>
            </a:endParaRPr>
          </a:p>
          <a:p>
            <a:pPr eaLnBrk="1" hangingPunct="1"/>
            <a:endParaRPr lang="en-GB" altLang="en-US">
              <a:latin typeface="Georgia" panose="02040502050405020303" pitchFamily="18" charset="0"/>
              <a:cs typeface="Times New Roman" panose="02020603050405020304" pitchFamily="18" charset="0"/>
            </a:endParaRPr>
          </a:p>
          <a:p>
            <a:pPr eaLnBrk="1" hangingPunct="1"/>
            <a:r>
              <a:rPr lang="en-GB" altLang="en-US">
                <a:latin typeface="Georgia" panose="02040502050405020303" pitchFamily="18" charset="0"/>
                <a:cs typeface="Times New Roman" panose="02020603050405020304" pitchFamily="18" charset="0"/>
                <a:hlinkClick r:id="rId3"/>
              </a:rPr>
              <a:t>http://www.worldofteaching.com</a:t>
            </a:r>
            <a:endParaRPr lang="en-GB" altLang="en-US">
              <a:latin typeface="Georgia" panose="02040502050405020303" pitchFamily="18" charset="0"/>
              <a:cs typeface="Times New Roman" panose="02020603050405020304" pitchFamily="18" charset="0"/>
            </a:endParaRPr>
          </a:p>
          <a:p>
            <a:pPr eaLnBrk="1" hangingPunct="1"/>
            <a:r>
              <a:rPr lang="en-GB" altLang="en-US">
                <a:latin typeface="Georgia" panose="02040502050405020303" pitchFamily="18" charset="0"/>
                <a:cs typeface="Times New Roman" panose="02020603050405020304" pitchFamily="18" charset="0"/>
              </a:rPr>
              <a:t>Is home to well over a thousand powerpoints submitted by teachers. This a free site. Please visit and I hope it will help in your teaching</a:t>
            </a:r>
          </a:p>
        </p:txBody>
      </p:sp>
    </p:spTree>
  </p:cSld>
  <p:clrMapOvr>
    <a:masterClrMapping/>
  </p:clrMapOvr>
  <p:transition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9EE3894-D036-45CC-A725-2913366BB622}"/>
              </a:ext>
            </a:extLst>
          </p:cNvPr>
          <p:cNvSpPr>
            <a:spLocks noGrp="1" noChangeArrowheads="1"/>
          </p:cNvSpPr>
          <p:nvPr>
            <p:ph type="ctrTitle"/>
          </p:nvPr>
        </p:nvSpPr>
        <p:spPr>
          <a:xfrm>
            <a:off x="609600" y="0"/>
            <a:ext cx="7772400" cy="1470025"/>
          </a:xfrm>
        </p:spPr>
        <p:txBody>
          <a:bodyPr/>
          <a:lstStyle/>
          <a:p>
            <a:pPr eaLnBrk="1" hangingPunct="1"/>
            <a:r>
              <a:rPr lang="en-US" altLang="en-US"/>
              <a:t>Cold War 1945-1991</a:t>
            </a:r>
            <a:br>
              <a:rPr lang="en-US" altLang="en-US"/>
            </a:br>
            <a:endParaRPr lang="en-US" altLang="en-US"/>
          </a:p>
        </p:txBody>
      </p:sp>
      <p:sp>
        <p:nvSpPr>
          <p:cNvPr id="2051" name="Rectangle 3">
            <a:extLst>
              <a:ext uri="{FF2B5EF4-FFF2-40B4-BE49-F238E27FC236}">
                <a16:creationId xmlns:a16="http://schemas.microsoft.com/office/drawing/2014/main" id="{F39BEDC2-3239-6C29-6E98-D36762F6F5CD}"/>
              </a:ext>
            </a:extLst>
          </p:cNvPr>
          <p:cNvSpPr>
            <a:spLocks noGrp="1" noChangeArrowheads="1"/>
          </p:cNvSpPr>
          <p:nvPr>
            <p:ph type="subTitle" idx="1"/>
          </p:nvPr>
        </p:nvSpPr>
        <p:spPr/>
        <p:txBody>
          <a:bodyPr rtlCol="0">
            <a:normAutofit/>
          </a:bodyPr>
          <a:lstStyle/>
          <a:p>
            <a:pPr eaLnBrk="1" fontAlgn="auto" hangingPunct="1">
              <a:spcAft>
                <a:spcPts val="0"/>
              </a:spcAft>
              <a:defRPr/>
            </a:pPr>
            <a:endParaRPr lang="en-US" dirty="0"/>
          </a:p>
        </p:txBody>
      </p:sp>
      <p:pic>
        <p:nvPicPr>
          <p:cNvPr id="5124" name="Picture 5" descr="untitled">
            <a:extLst>
              <a:ext uri="{FF2B5EF4-FFF2-40B4-BE49-F238E27FC236}">
                <a16:creationId xmlns:a16="http://schemas.microsoft.com/office/drawing/2014/main" id="{6DA2EF2D-FC81-7845-112D-DD6395CD1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991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0FED6D1-2695-CA26-1070-60A8E8D43EB8}"/>
              </a:ext>
            </a:extLst>
          </p:cNvPr>
          <p:cNvSpPr>
            <a:spLocks noGrp="1" noChangeArrowheads="1"/>
          </p:cNvSpPr>
          <p:nvPr>
            <p:ph type="body" idx="1"/>
          </p:nvPr>
        </p:nvSpPr>
        <p:spPr>
          <a:xfrm>
            <a:off x="838200" y="1524000"/>
            <a:ext cx="7086600" cy="3581400"/>
          </a:xfrm>
        </p:spPr>
        <p:txBody>
          <a:bodyPr/>
          <a:lstStyle/>
          <a:p>
            <a:pPr eaLnBrk="1" hangingPunct="1">
              <a:lnSpc>
                <a:spcPct val="80000"/>
              </a:lnSpc>
              <a:buFontTx/>
              <a:buNone/>
            </a:pPr>
            <a:endParaRPr lang="en-GB" altLang="en-US" sz="4000"/>
          </a:p>
        </p:txBody>
      </p:sp>
      <p:sp>
        <p:nvSpPr>
          <p:cNvPr id="20487" name="Rectangle 7">
            <a:extLst>
              <a:ext uri="{FF2B5EF4-FFF2-40B4-BE49-F238E27FC236}">
                <a16:creationId xmlns:a16="http://schemas.microsoft.com/office/drawing/2014/main" id="{29BA7651-9D7E-6C02-4A72-1752A312786A}"/>
              </a:ext>
            </a:extLst>
          </p:cNvPr>
          <p:cNvSpPr>
            <a:spLocks noChangeArrowheads="1"/>
          </p:cNvSpPr>
          <p:nvPr/>
        </p:nvSpPr>
        <p:spPr bwMode="auto">
          <a:xfrm>
            <a:off x="762000" y="5213350"/>
            <a:ext cx="74676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38</a:t>
            </a:r>
            <a:r>
              <a:rPr lang="en-US" altLang="en-US" sz="2400" baseline="30000"/>
              <a:t>th</a:t>
            </a:r>
            <a:r>
              <a:rPr lang="en-US" altLang="en-US" sz="2400"/>
              <a:t> </a:t>
            </a:r>
            <a:r>
              <a:rPr lang="en-US" altLang="en-US" sz="2400">
                <a:solidFill>
                  <a:srgbClr val="FF0000"/>
                </a:solidFill>
              </a:rPr>
              <a:t>parallel-dividing line between North and South Korea.</a:t>
            </a:r>
            <a:r>
              <a:rPr lang="en-US" altLang="en-US" sz="2400"/>
              <a:t> This is where the war started and then ended after 54,000 American lives.</a:t>
            </a:r>
            <a:endParaRPr lang="en-US" altLang="en-US" sz="2400" b="1">
              <a:latin typeface="Tahoma" panose="020B0604030504040204" pitchFamily="34" charset="0"/>
            </a:endParaRPr>
          </a:p>
        </p:txBody>
      </p:sp>
      <p:sp>
        <p:nvSpPr>
          <p:cNvPr id="6148" name="Title 5">
            <a:extLst>
              <a:ext uri="{FF2B5EF4-FFF2-40B4-BE49-F238E27FC236}">
                <a16:creationId xmlns:a16="http://schemas.microsoft.com/office/drawing/2014/main" id="{9C205C86-65B5-01AB-240F-A6DA7FA2078A}"/>
              </a:ext>
            </a:extLst>
          </p:cNvPr>
          <p:cNvSpPr>
            <a:spLocks noGrp="1"/>
          </p:cNvSpPr>
          <p:nvPr>
            <p:ph type="title"/>
          </p:nvPr>
        </p:nvSpPr>
        <p:spPr/>
        <p:txBody>
          <a:bodyPr/>
          <a:lstStyle/>
          <a:p>
            <a:endParaRPr lang="en-GB" altLang="en-US"/>
          </a:p>
        </p:txBody>
      </p:sp>
      <p:pic>
        <p:nvPicPr>
          <p:cNvPr id="6149" name="Picture 6" descr="38th parallel.jpg">
            <a:extLst>
              <a:ext uri="{FF2B5EF4-FFF2-40B4-BE49-F238E27FC236}">
                <a16:creationId xmlns:a16="http://schemas.microsoft.com/office/drawing/2014/main" id="{DEC10A14-62FE-3B33-9BD7-1604F6736A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09600"/>
            <a:ext cx="58150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91D6A9-89D4-22C0-C0F7-D01AD5D61CFC}"/>
              </a:ext>
            </a:extLst>
          </p:cNvPr>
          <p:cNvSpPr>
            <a:spLocks noGrp="1" noChangeArrowheads="1"/>
          </p:cNvSpPr>
          <p:nvPr>
            <p:ph type="title"/>
          </p:nvPr>
        </p:nvSpPr>
        <p:spPr>
          <a:xfrm>
            <a:off x="1600200" y="-152400"/>
            <a:ext cx="5956300" cy="1600200"/>
          </a:xfrm>
        </p:spPr>
        <p:txBody>
          <a:bodyPr/>
          <a:lstStyle/>
          <a:p>
            <a:pPr eaLnBrk="1" hangingPunct="1"/>
            <a:endParaRPr lang="en-GB" altLang="en-US"/>
          </a:p>
        </p:txBody>
      </p:sp>
      <p:sp>
        <p:nvSpPr>
          <p:cNvPr id="19462" name="Rectangle 6">
            <a:extLst>
              <a:ext uri="{FF2B5EF4-FFF2-40B4-BE49-F238E27FC236}">
                <a16:creationId xmlns:a16="http://schemas.microsoft.com/office/drawing/2014/main" id="{577F5639-01E2-32E6-2957-A6686DC4AA25}"/>
              </a:ext>
            </a:extLst>
          </p:cNvPr>
          <p:cNvSpPr>
            <a:spLocks noGrp="1" noChangeArrowheads="1"/>
          </p:cNvSpPr>
          <p:nvPr>
            <p:ph type="body" idx="1"/>
          </p:nvPr>
        </p:nvSpPr>
        <p:spPr>
          <a:xfrm>
            <a:off x="0" y="1371600"/>
            <a:ext cx="8077200" cy="1600200"/>
          </a:xfrm>
        </p:spPr>
        <p:txBody>
          <a:bodyPr/>
          <a:lstStyle/>
          <a:p>
            <a:pPr eaLnBrk="1" hangingPunct="1">
              <a:buFontTx/>
              <a:buNone/>
            </a:pPr>
            <a:endParaRPr lang="en-GB" altLang="en-US" sz="4000" b="1"/>
          </a:p>
        </p:txBody>
      </p:sp>
      <p:sp>
        <p:nvSpPr>
          <p:cNvPr id="19464" name="Text Box 8">
            <a:extLst>
              <a:ext uri="{FF2B5EF4-FFF2-40B4-BE49-F238E27FC236}">
                <a16:creationId xmlns:a16="http://schemas.microsoft.com/office/drawing/2014/main" id="{2E27A40F-78A0-0C05-5469-9F722AECC0E3}"/>
              </a:ext>
            </a:extLst>
          </p:cNvPr>
          <p:cNvSpPr txBox="1">
            <a:spLocks noChangeArrowheads="1"/>
          </p:cNvSpPr>
          <p:nvPr/>
        </p:nvSpPr>
        <p:spPr bwMode="auto">
          <a:xfrm>
            <a:off x="1219200" y="5257800"/>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Hiss was </a:t>
            </a:r>
            <a:r>
              <a:rPr lang="en-US" altLang="en-US" sz="2400">
                <a:solidFill>
                  <a:srgbClr val="FF0000"/>
                </a:solidFill>
              </a:rPr>
              <a:t>accused of being a Soviet spy </a:t>
            </a:r>
            <a:r>
              <a:rPr lang="en-US" altLang="en-US" sz="2400"/>
              <a:t>in 1948 and convicted of perjury in connection Ethel and Julius Rosenberg</a:t>
            </a:r>
            <a:endParaRPr lang="en-US" altLang="en-US" sz="2400" b="1">
              <a:latin typeface="Tahoma" panose="020B0604030504040204" pitchFamily="34" charset="0"/>
            </a:endParaRPr>
          </a:p>
        </p:txBody>
      </p:sp>
      <p:pic>
        <p:nvPicPr>
          <p:cNvPr id="7173" name="Picture 5" descr="alger%20hiss.jpg">
            <a:extLst>
              <a:ext uri="{FF2B5EF4-FFF2-40B4-BE49-F238E27FC236}">
                <a16:creationId xmlns:a16="http://schemas.microsoft.com/office/drawing/2014/main" id="{1B9E9CC3-2255-0915-A6D8-9FFEEE91E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Spy vs Spy.jpg">
            <a:extLst>
              <a:ext uri="{FF2B5EF4-FFF2-40B4-BE49-F238E27FC236}">
                <a16:creationId xmlns:a16="http://schemas.microsoft.com/office/drawing/2014/main" id="{38EF12C8-C9AC-B1C7-5C5E-79C90A362D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Alger Hiss.jpg">
            <a:extLst>
              <a:ext uri="{FF2B5EF4-FFF2-40B4-BE49-F238E27FC236}">
                <a16:creationId xmlns:a16="http://schemas.microsoft.com/office/drawing/2014/main" id="{663BB91C-E667-73EC-6B9A-1B157C390C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19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P spid="194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A51F6765-5CDC-2181-8311-A04EC780645D}"/>
              </a:ext>
            </a:extLst>
          </p:cNvPr>
          <p:cNvSpPr>
            <a:spLocks noGrp="1" noChangeArrowheads="1"/>
          </p:cNvSpPr>
          <p:nvPr>
            <p:ph type="title"/>
          </p:nvPr>
        </p:nvSpPr>
        <p:spPr>
          <a:xfrm>
            <a:off x="1371600" y="457200"/>
            <a:ext cx="6248400" cy="1384300"/>
          </a:xfrm>
        </p:spPr>
        <p:txBody>
          <a:bodyPr/>
          <a:lstStyle/>
          <a:p>
            <a:pPr eaLnBrk="1" hangingPunct="1"/>
            <a:endParaRPr lang="en-GB" altLang="en-US" sz="4000"/>
          </a:p>
        </p:txBody>
      </p:sp>
      <p:sp>
        <p:nvSpPr>
          <p:cNvPr id="18438" name="Rectangle 6">
            <a:extLst>
              <a:ext uri="{FF2B5EF4-FFF2-40B4-BE49-F238E27FC236}">
                <a16:creationId xmlns:a16="http://schemas.microsoft.com/office/drawing/2014/main" id="{D5A45B2A-8338-7F70-F30F-7B666971FB57}"/>
              </a:ext>
            </a:extLst>
          </p:cNvPr>
          <p:cNvSpPr>
            <a:spLocks noGrp="1" noChangeArrowheads="1"/>
          </p:cNvSpPr>
          <p:nvPr>
            <p:ph type="body" idx="1"/>
          </p:nvPr>
        </p:nvSpPr>
        <p:spPr>
          <a:xfrm>
            <a:off x="381000" y="1676400"/>
            <a:ext cx="8229600" cy="2057400"/>
          </a:xfrm>
        </p:spPr>
        <p:txBody>
          <a:bodyPr/>
          <a:lstStyle/>
          <a:p>
            <a:pPr eaLnBrk="1" hangingPunct="1">
              <a:lnSpc>
                <a:spcPct val="80000"/>
              </a:lnSpc>
              <a:buFontTx/>
              <a:buNone/>
            </a:pPr>
            <a:endParaRPr lang="en-GB" altLang="en-US" sz="3600" b="1"/>
          </a:p>
        </p:txBody>
      </p:sp>
      <p:sp>
        <p:nvSpPr>
          <p:cNvPr id="18440" name="Text Box 8">
            <a:extLst>
              <a:ext uri="{FF2B5EF4-FFF2-40B4-BE49-F238E27FC236}">
                <a16:creationId xmlns:a16="http://schemas.microsoft.com/office/drawing/2014/main" id="{69B12993-BA30-5600-6E81-AFBB3A35FD94}"/>
              </a:ext>
            </a:extLst>
          </p:cNvPr>
          <p:cNvSpPr txBox="1">
            <a:spLocks noChangeArrowheads="1"/>
          </p:cNvSpPr>
          <p:nvPr/>
        </p:nvSpPr>
        <p:spPr bwMode="auto">
          <a:xfrm>
            <a:off x="228600" y="4114800"/>
            <a:ext cx="8686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t>Blacklist-</a:t>
            </a:r>
            <a:r>
              <a:rPr lang="en-US" altLang="en-US" sz="2400"/>
              <a:t>A blacklist is a list or register of persons (</a:t>
            </a:r>
            <a:r>
              <a:rPr lang="en-US" altLang="en-US" sz="2400">
                <a:solidFill>
                  <a:srgbClr val="FF0000"/>
                </a:solidFill>
              </a:rPr>
              <a:t>communists</a:t>
            </a:r>
            <a:r>
              <a:rPr lang="en-US" altLang="en-US" sz="2400"/>
              <a:t> or earlier in our study union reps/strikers)  who, for one reason or another, are being denied a particular privilege, service, mobility, access or recognition. To blacklist can mean to deny someone work in a particular field.</a:t>
            </a:r>
          </a:p>
          <a:p>
            <a:pPr>
              <a:spcBef>
                <a:spcPct val="50000"/>
              </a:spcBef>
            </a:pPr>
            <a:endParaRPr lang="en-US" altLang="en-US" sz="2400" b="1">
              <a:latin typeface="Tahoma" panose="020B0604030504040204" pitchFamily="34" charset="0"/>
            </a:endParaRPr>
          </a:p>
        </p:txBody>
      </p:sp>
      <p:pic>
        <p:nvPicPr>
          <p:cNvPr id="8197" name="Picture 5" descr="blacklist.jpg">
            <a:extLst>
              <a:ext uri="{FF2B5EF4-FFF2-40B4-BE49-F238E27FC236}">
                <a16:creationId xmlns:a16="http://schemas.microsoft.com/office/drawing/2014/main" id="{1E5D1EB4-64A6-D5F6-E4E3-52A67F3C65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blacklist 2.jpg">
            <a:extLst>
              <a:ext uri="{FF2B5EF4-FFF2-40B4-BE49-F238E27FC236}">
                <a16:creationId xmlns:a16="http://schemas.microsoft.com/office/drawing/2014/main" id="{6A6F00FB-31FC-F848-65F8-3004D7BBEE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P spid="184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807D3899-3DC7-F5D4-9491-1AAE3CF27F78}"/>
              </a:ext>
            </a:extLst>
          </p:cNvPr>
          <p:cNvSpPr>
            <a:spLocks noGrp="1" noChangeArrowheads="1"/>
          </p:cNvSpPr>
          <p:nvPr>
            <p:ph type="body" idx="1"/>
          </p:nvPr>
        </p:nvSpPr>
        <p:spPr>
          <a:xfrm>
            <a:off x="0" y="1981200"/>
            <a:ext cx="8991600" cy="2514600"/>
          </a:xfrm>
        </p:spPr>
        <p:txBody>
          <a:bodyPr/>
          <a:lstStyle/>
          <a:p>
            <a:pPr eaLnBrk="1" hangingPunct="1">
              <a:buFontTx/>
              <a:buNone/>
            </a:pPr>
            <a:endParaRPr lang="en-GB" altLang="en-US" sz="4000" b="1"/>
          </a:p>
        </p:txBody>
      </p:sp>
      <p:sp>
        <p:nvSpPr>
          <p:cNvPr id="17415" name="Rectangle 7">
            <a:extLst>
              <a:ext uri="{FF2B5EF4-FFF2-40B4-BE49-F238E27FC236}">
                <a16:creationId xmlns:a16="http://schemas.microsoft.com/office/drawing/2014/main" id="{26A97085-D06D-EE61-ECAD-CA7F7B249076}"/>
              </a:ext>
            </a:extLst>
          </p:cNvPr>
          <p:cNvSpPr>
            <a:spLocks noChangeArrowheads="1"/>
          </p:cNvSpPr>
          <p:nvPr/>
        </p:nvSpPr>
        <p:spPr bwMode="auto">
          <a:xfrm>
            <a:off x="304800" y="4456113"/>
            <a:ext cx="8382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Brinkmanship-</a:t>
            </a:r>
            <a:r>
              <a:rPr lang="en-US" altLang="en-US" sz="2400"/>
              <a:t>is the practice of </a:t>
            </a:r>
            <a:r>
              <a:rPr lang="en-US" altLang="en-US" sz="2400">
                <a:solidFill>
                  <a:srgbClr val="FF0000"/>
                </a:solidFill>
              </a:rPr>
              <a:t>pushing a dangerous situation to the verge of disaster </a:t>
            </a:r>
            <a:r>
              <a:rPr lang="en-US" altLang="en-US" sz="2400"/>
              <a:t>in order to achieve the most advantageous outcome. It occurs in international politics, foreign policy, labor relations and for our interest in military strategies during the cold war involving the threatened use of nuclear weapons.</a:t>
            </a:r>
          </a:p>
        </p:txBody>
      </p:sp>
      <p:sp>
        <p:nvSpPr>
          <p:cNvPr id="9220" name="Title 5">
            <a:extLst>
              <a:ext uri="{FF2B5EF4-FFF2-40B4-BE49-F238E27FC236}">
                <a16:creationId xmlns:a16="http://schemas.microsoft.com/office/drawing/2014/main" id="{7E257CD9-EDEA-F1CD-7277-15AD356DC2A7}"/>
              </a:ext>
            </a:extLst>
          </p:cNvPr>
          <p:cNvSpPr>
            <a:spLocks noGrp="1"/>
          </p:cNvSpPr>
          <p:nvPr>
            <p:ph type="title"/>
          </p:nvPr>
        </p:nvSpPr>
        <p:spPr/>
        <p:txBody>
          <a:bodyPr/>
          <a:lstStyle/>
          <a:p>
            <a:endParaRPr lang="en-GB" altLang="en-US"/>
          </a:p>
        </p:txBody>
      </p:sp>
      <p:pic>
        <p:nvPicPr>
          <p:cNvPr id="9221" name="Picture 5" descr="Brinkmanship.jpg">
            <a:extLst>
              <a:ext uri="{FF2B5EF4-FFF2-40B4-BE49-F238E27FC236}">
                <a16:creationId xmlns:a16="http://schemas.microsoft.com/office/drawing/2014/main" id="{875C21E9-8D9C-0443-E47E-372DDFFF71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7783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tmosphere_testing_nuclear_weapons.jpg">
            <a:extLst>
              <a:ext uri="{FF2B5EF4-FFF2-40B4-BE49-F238E27FC236}">
                <a16:creationId xmlns:a16="http://schemas.microsoft.com/office/drawing/2014/main" id="{95A1B714-AC84-2C20-738E-4DB2C204D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7200"/>
            <a:ext cx="2800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bomb.jpg">
            <a:extLst>
              <a:ext uri="{FF2B5EF4-FFF2-40B4-BE49-F238E27FC236}">
                <a16:creationId xmlns:a16="http://schemas.microsoft.com/office/drawing/2014/main" id="{BDD19781-EC65-CB94-1DD5-A1627F0DBD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26670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Cuba.jpg">
            <a:extLst>
              <a:ext uri="{FF2B5EF4-FFF2-40B4-BE49-F238E27FC236}">
                <a16:creationId xmlns:a16="http://schemas.microsoft.com/office/drawing/2014/main" id="{CA93EC19-4BC1-01BA-9DE6-FFE38DCCA7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81200"/>
            <a:ext cx="472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47629B60-B35C-A3AD-8824-DA59453A59E2}"/>
              </a:ext>
            </a:extLst>
          </p:cNvPr>
          <p:cNvSpPr>
            <a:spLocks noGrp="1" noChangeArrowheads="1"/>
          </p:cNvSpPr>
          <p:nvPr>
            <p:ph type="title"/>
          </p:nvPr>
        </p:nvSpPr>
        <p:spPr>
          <a:xfrm>
            <a:off x="1295400" y="0"/>
            <a:ext cx="5956300" cy="1600200"/>
          </a:xfrm>
        </p:spPr>
        <p:txBody>
          <a:bodyPr/>
          <a:lstStyle/>
          <a:p>
            <a:pPr eaLnBrk="1" hangingPunct="1"/>
            <a:endParaRPr lang="en-GB" altLang="en-US"/>
          </a:p>
        </p:txBody>
      </p:sp>
      <p:sp>
        <p:nvSpPr>
          <p:cNvPr id="10243" name="Rectangle 6">
            <a:extLst>
              <a:ext uri="{FF2B5EF4-FFF2-40B4-BE49-F238E27FC236}">
                <a16:creationId xmlns:a16="http://schemas.microsoft.com/office/drawing/2014/main" id="{05BA5ECB-1962-D15F-ECB4-7B44074C3C60}"/>
              </a:ext>
            </a:extLst>
          </p:cNvPr>
          <p:cNvSpPr>
            <a:spLocks noGrp="1" noChangeArrowheads="1"/>
          </p:cNvSpPr>
          <p:nvPr>
            <p:ph type="body" idx="1"/>
          </p:nvPr>
        </p:nvSpPr>
        <p:spPr>
          <a:xfrm>
            <a:off x="228600" y="1371600"/>
            <a:ext cx="8229600" cy="1143000"/>
          </a:xfrm>
        </p:spPr>
        <p:txBody>
          <a:bodyPr/>
          <a:lstStyle/>
          <a:p>
            <a:pPr eaLnBrk="1" hangingPunct="1">
              <a:buFont typeface="Arial" panose="020B0604020202020204" pitchFamily="34" charset="0"/>
              <a:buNone/>
            </a:pPr>
            <a:endParaRPr lang="en-GB" altLang="en-US" sz="4000"/>
          </a:p>
        </p:txBody>
      </p:sp>
      <p:sp>
        <p:nvSpPr>
          <p:cNvPr id="16391" name="Rectangle 7">
            <a:extLst>
              <a:ext uri="{FF2B5EF4-FFF2-40B4-BE49-F238E27FC236}">
                <a16:creationId xmlns:a16="http://schemas.microsoft.com/office/drawing/2014/main" id="{054E92E2-54A7-FBE9-E6B0-94F3EC8C4089}"/>
              </a:ext>
            </a:extLst>
          </p:cNvPr>
          <p:cNvSpPr>
            <a:spLocks noChangeArrowheads="1"/>
          </p:cNvSpPr>
          <p:nvPr/>
        </p:nvSpPr>
        <p:spPr bwMode="auto">
          <a:xfrm>
            <a:off x="304800" y="41910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Chian Kai-Shek</a:t>
            </a:r>
            <a:r>
              <a:rPr lang="en-US" altLang="en-US" sz="2400"/>
              <a:t>-Nationalist leader in China before their Communist Revolution, The US supported him and wanted to see his policies prevail. Unfortunately his political rival was able to win over the people and gain more political power. </a:t>
            </a:r>
          </a:p>
        </p:txBody>
      </p:sp>
      <p:pic>
        <p:nvPicPr>
          <p:cNvPr id="10245" name="Picture 5" descr="chain kai shek.jpg">
            <a:extLst>
              <a:ext uri="{FF2B5EF4-FFF2-40B4-BE49-F238E27FC236}">
                <a16:creationId xmlns:a16="http://schemas.microsoft.com/office/drawing/2014/main" id="{605FA5B4-044A-AFEF-3A9F-B611C863D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595563"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chain kai shek 1.png">
            <a:extLst>
              <a:ext uri="{FF2B5EF4-FFF2-40B4-BE49-F238E27FC236}">
                <a16:creationId xmlns:a16="http://schemas.microsoft.com/office/drawing/2014/main" id="{F4B8B77D-D48D-FAEB-A5CB-ED4087E41F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7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American.jpg">
            <a:extLst>
              <a:ext uri="{FF2B5EF4-FFF2-40B4-BE49-F238E27FC236}">
                <a16:creationId xmlns:a16="http://schemas.microsoft.com/office/drawing/2014/main" id="{A569FF25-E725-C378-891F-02F17A9350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981200"/>
            <a:ext cx="28479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hain kai shek 3.jpg">
            <a:extLst>
              <a:ext uri="{FF2B5EF4-FFF2-40B4-BE49-F238E27FC236}">
                <a16:creationId xmlns:a16="http://schemas.microsoft.com/office/drawing/2014/main" id="{27D74645-CA29-6CE7-2611-334496FC62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81000"/>
            <a:ext cx="305911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1316</Words>
  <Application>Microsoft Office PowerPoint</Application>
  <PresentationFormat>On-screen Show (4:3)</PresentationFormat>
  <Paragraphs>69</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Tahoma</vt:lpstr>
      <vt:lpstr>Georgia</vt:lpstr>
      <vt:lpstr>Times New Roman</vt:lpstr>
      <vt:lpstr>Office Theme</vt:lpstr>
      <vt:lpstr>Review of our Presidents from the Progressive Era to Cold War</vt:lpstr>
      <vt:lpstr>Warren G. Harding ®, Calvin Coolidge (D), Herbert Hoover ®, FDR (D)</vt:lpstr>
      <vt:lpstr>Harry Truman (D), Dwight D. Eisenhower ®, John F. Kennedy (D), Lyndon B. Johnson (D). </vt:lpstr>
      <vt:lpstr>Cold War 1945-1991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Warren Commission-Commission put together to investigate the death of JFK and ruled that Lee Harvey Oswald acted alone in his assassination of JFK. </vt:lpstr>
      <vt:lpstr>4</vt:lpstr>
      <vt:lpstr>4</vt:lpstr>
      <vt:lpstr>4</vt:lpstr>
      <vt:lpstr>4</vt:lpstr>
      <vt:lpstr>4</vt:lpstr>
      <vt:lpstr>4</vt:lpstr>
      <vt:lpstr>17</vt:lpstr>
      <vt:lpstr>THE END</vt:lpstr>
      <vt:lpstr>PowerPoint Presentation</vt:lpstr>
      <vt:lpstr>Selective Service System – Expanded the draft to include 10 million soldiers to meet the armed forces’ needs.</vt:lpstr>
      <vt:lpstr>War Production Board – The government ensured that the armed forces and war industries received the resources they needed to win the war.  They decided which companies would convert from peacetime to wartime production.  </vt:lpstr>
      <vt:lpstr>Nuremberg Trials – Hitler's most trusted party officials, government ministers, military leaders, and powerful industrialists brought to trial for crimes against humanity, crimes against the peace and war crimes by U.S. Supreme Court Justice Robert Jackson.  </vt:lpstr>
      <vt:lpstr>PowerPoint Presentation</vt:lpstr>
    </vt:vector>
  </TitlesOfParts>
  <Company>Western Dubuque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Vocabulary Visual Review</dc:title>
  <dc:creator>Western Dubuque</dc:creator>
  <cp:lastModifiedBy>Nayan GRIFFITHS</cp:lastModifiedBy>
  <cp:revision>82</cp:revision>
  <dcterms:created xsi:type="dcterms:W3CDTF">2009-10-15T12:44:57Z</dcterms:created>
  <dcterms:modified xsi:type="dcterms:W3CDTF">2023-06-06T10:11:47Z</dcterms:modified>
</cp:coreProperties>
</file>